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4" r:id="rId7"/>
  </p:sldIdLst>
  <p:sldSz cx="7559675" cy="10691813"/>
  <p:notesSz cx="6858000" cy="9144000"/>
  <p:embeddedFontLst>
    <p:embeddedFont>
      <p:font typeface="Noto Sans" panose="020B0502040504020204" pitchFamily="34" charset="0"/>
      <p:regular r:id="rId9"/>
      <p:bold r:id="rId10"/>
      <p:italic r:id="rId11"/>
      <p:boldItalic r:id="rId12"/>
    </p:embeddedFont>
    <p:embeddedFont>
      <p:font typeface="Noto Sans KR" panose="020B0200000000000000" pitchFamily="50" charset="-127"/>
      <p:regular r:id="rId13"/>
      <p:bold r:id="rId14"/>
    </p:embeddedFont>
    <p:embeddedFont>
      <p:font typeface="Noto Sans KR Light" panose="020B0200000000000000" pitchFamily="50" charset="-127"/>
      <p:regular r:id="rId15"/>
    </p:embeddedFont>
    <p:embeddedFont>
      <p:font typeface="Noto Sans Medium" panose="020B0600000101010101" charset="0"/>
      <p:regular r:id="rId16"/>
      <p:bold r:id="rId17"/>
      <p:italic r:id="rId18"/>
      <p:boldItalic r:id="rId19"/>
    </p:embeddedFont>
    <p:embeddedFont>
      <p:font typeface="Play" panose="020B0600000101010101" charset="0"/>
      <p:regular r:id="rId20"/>
      <p:bold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367">
          <p15:clr>
            <a:srgbClr val="000000"/>
          </p15:clr>
        </p15:guide>
        <p15:guide id="2" pos="238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i7d5dLIRIRRCUVwQqgtdajNK4V6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AA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C113F66-6638-48AF-8485-4130ACBBAB99}">
  <a:tblStyle styleId="{AC113F66-6638-48AF-8485-4130ACBBAB99}" styleName="Table_0">
    <a:wholeTbl>
      <a:tcTxStyle b="off" i="off">
        <a:font>
          <a:latin typeface="Aptos"/>
          <a:ea typeface="Aptos"/>
          <a:cs typeface="Aptos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9EC"/>
          </a:solidFill>
        </a:fill>
      </a:tcStyle>
    </a:wholeTbl>
    <a:band1H>
      <a:tcTxStyle b="off" i="off"/>
      <a:tcStyle>
        <a:tcBdr/>
        <a:fill>
          <a:solidFill>
            <a:srgbClr val="CAD1D8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D1D8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61626CF-9ABC-457B-8372-2BBF489269F7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C6107B4-FB7E-416E-A985-91E244C2A20F}" styleName="Table_2">
    <a:wholeTbl>
      <a:tcTxStyle b="off" i="off">
        <a:font>
          <a:latin typeface="Aptos"/>
          <a:ea typeface="Aptos"/>
          <a:cs typeface="Aptos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D3ECF7"/>
          </a:solidFill>
        </a:fill>
      </a:tcStyle>
    </a:wholeTbl>
    <a:band1H>
      <a:tcTxStyle b="off" i="off"/>
      <a:tcStyle>
        <a:tcBdr/>
        <a:fill>
          <a:solidFill>
            <a:srgbClr val="A7D9F0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A7D9F0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3" autoAdjust="0"/>
    <p:restoredTop sz="94707"/>
  </p:normalViewPr>
  <p:slideViewPr>
    <p:cSldViewPr snapToGrid="0">
      <p:cViewPr>
        <p:scale>
          <a:sx n="66" d="100"/>
          <a:sy n="66" d="100"/>
        </p:scale>
        <p:origin x="972" y="48"/>
      </p:cViewPr>
      <p:guideLst>
        <p:guide orient="horz" pos="3367"/>
        <p:guide pos="2380"/>
      </p:guideLst>
    </p:cSldViewPr>
  </p:slideViewPr>
  <p:notesTextViewPr>
    <p:cViewPr>
      <p:scale>
        <a:sx n="3" d="2"/>
        <a:sy n="3" d="2"/>
      </p:scale>
      <p:origin x="-6" y="-18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8" Type="http://customschemas.google.com/relationships/presentationmetadata" Target="meta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ko-KR" altLang="en-US"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ko-KR" altLang="en-US"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ko-KR" altLang="en-US"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>
              <a:defRPr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</a:lstStyle>
          <a:p>
            <a:pPr algn="r"/>
            <a:fld id="{00000000-1234-1234-1234-123412341234}" type="slidenum">
              <a:rPr lang="en-US" altLang="ko-KR" sz="1200" smtClean="0">
                <a:solidFill>
                  <a:schemeClr val="dk1"/>
                </a:solidFill>
              </a:rPr>
              <a:pPr algn="r"/>
              <a:t>‹#›</a:t>
            </a:fld>
            <a:endParaRPr lang="ko-KR" altLang="en-US" sz="1200" dirty="0">
              <a:solidFill>
                <a:schemeClr val="dk1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Noto Sans KR Light" panose="020B0200000000000000" pitchFamily="50" charset="-127"/>
        <a:ea typeface="Noto Sans KR Light" panose="020B0200000000000000" pitchFamily="50" charset="-127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94" name="Google Shape;9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2</a:t>
            </a:fld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30" name="Google Shape;1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41" name="Google Shape;141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59" name="Google Shape;15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5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>
          <a:extLst>
            <a:ext uri="{FF2B5EF4-FFF2-40B4-BE49-F238E27FC236}">
              <a16:creationId xmlns:a16="http://schemas.microsoft.com/office/drawing/2014/main" id="{791538BD-DCCD-AB78-F7CF-58FB241EE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5:notes">
            <a:extLst>
              <a:ext uri="{FF2B5EF4-FFF2-40B4-BE49-F238E27FC236}">
                <a16:creationId xmlns:a16="http://schemas.microsoft.com/office/drawing/2014/main" id="{022F16F5-3BE8-7B75-8457-5C430CCA64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5:notes">
            <a:extLst>
              <a:ext uri="{FF2B5EF4-FFF2-40B4-BE49-F238E27FC236}">
                <a16:creationId xmlns:a16="http://schemas.microsoft.com/office/drawing/2014/main" id="{3381DF28-1C87-46B7-CB1A-342F73A3D87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59" name="Google Shape;159;p5:notes">
            <a:extLst>
              <a:ext uri="{FF2B5EF4-FFF2-40B4-BE49-F238E27FC236}">
                <a16:creationId xmlns:a16="http://schemas.microsoft.com/office/drawing/2014/main" id="{2D6621B9-517D-4C0B-8C61-C642EB4B774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1763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 txBox="1"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60"/>
              <a:buFont typeface="Play"/>
              <a:buNone/>
              <a:defRPr sz="496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lvl="1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None/>
              <a:defRPr sz="1653"/>
            </a:lvl2pPr>
            <a:lvl3pPr lvl="2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None/>
              <a:defRPr sz="1488"/>
            </a:lvl3pPr>
            <a:lvl4pPr lvl="3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4pPr>
            <a:lvl5pPr lvl="4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5pPr>
            <a:lvl6pPr lvl="5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6pPr>
            <a:lvl7pPr lvl="6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7pPr>
            <a:lvl8pPr lvl="7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8pPr>
            <a:lvl9pPr lvl="8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9pPr>
          </a:lstStyle>
          <a:p>
            <a:endParaRPr dirty="0"/>
          </a:p>
        </p:txBody>
      </p:sp>
      <p:sp>
        <p:nvSpPr>
          <p:cNvPr id="18" name="Google Shape;18;p9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19" name="Google Shape;19;p9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20" name="Google Shape;20;p9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세로 텍스트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8"/>
          <p:cNvSpPr txBox="1">
            <a:spLocks noGrp="1"/>
          </p:cNvSpPr>
          <p:nvPr>
            <p:ph type="body" idx="1"/>
          </p:nvPr>
        </p:nvSpPr>
        <p:spPr>
          <a:xfrm rot="5400000">
            <a:off x="387910" y="2978019"/>
            <a:ext cx="6783857" cy="6520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75" name="Google Shape;75;p18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76" name="Google Shape;76;p18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77" name="Google Shape;77;p18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텍스트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>
            <a:spLocks noGrp="1"/>
          </p:cNvSpPr>
          <p:nvPr>
            <p:ph type="title"/>
          </p:nvPr>
        </p:nvSpPr>
        <p:spPr>
          <a:xfrm rot="5400000">
            <a:off x="1694512" y="4284621"/>
            <a:ext cx="9060817" cy="163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9"/>
          <p:cNvSpPr txBox="1">
            <a:spLocks noGrp="1"/>
          </p:cNvSpPr>
          <p:nvPr>
            <p:ph type="body" idx="1"/>
          </p:nvPr>
        </p:nvSpPr>
        <p:spPr>
          <a:xfrm rot="5400000">
            <a:off x="-1612846" y="2701814"/>
            <a:ext cx="9060817" cy="4795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81" name="Google Shape;81;p19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82" name="Google Shape;82;p19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83" name="Google Shape;83;p19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0"/>
          <p:cNvSpPr txBox="1"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0"/>
          <p:cNvSpPr txBox="1"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4" name="Google Shape;24;p10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25" name="Google Shape;25;p10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26" name="Google Shape;26;p10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1"/>
          <p:cNvSpPr txBox="1"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60"/>
              <a:buFont typeface="Play"/>
              <a:buNone/>
              <a:defRPr sz="496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1"/>
          <p:cNvSpPr txBox="1"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rgbClr val="757575"/>
              </a:buClr>
              <a:buSzPts val="1984"/>
              <a:buNone/>
              <a:defRPr sz="1984">
                <a:solidFill>
                  <a:srgbClr val="757575"/>
                </a:solidFill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653"/>
              <a:buNone/>
              <a:defRPr sz="1653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488"/>
              <a:buNone/>
              <a:defRPr sz="1488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323"/>
              <a:buNone/>
              <a:defRPr sz="1323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323"/>
              <a:buNone/>
              <a:defRPr sz="1323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323"/>
              <a:buNone/>
              <a:defRPr sz="1323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323"/>
              <a:buNone/>
              <a:defRPr sz="1323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323"/>
              <a:buNone/>
              <a:defRPr sz="1323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323"/>
              <a:buNone/>
              <a:defRPr sz="1323">
                <a:solidFill>
                  <a:srgbClr val="757575"/>
                </a:solidFill>
              </a:defRPr>
            </a:lvl9pPr>
          </a:lstStyle>
          <a:p>
            <a:endParaRPr dirty="0"/>
          </a:p>
        </p:txBody>
      </p:sp>
      <p:sp>
        <p:nvSpPr>
          <p:cNvPr id="30" name="Google Shape;30;p11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31" name="Google Shape;31;p11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32" name="Google Shape;32;p11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콘텐츠 2개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2"/>
          <p:cNvSpPr txBox="1"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2"/>
          <p:cNvSpPr txBox="1">
            <a:spLocks noGrp="1"/>
          </p:cNvSpPr>
          <p:nvPr>
            <p:ph type="body" idx="1"/>
          </p:nvPr>
        </p:nvSpPr>
        <p:spPr>
          <a:xfrm>
            <a:off x="519728" y="2846200"/>
            <a:ext cx="3212862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36" name="Google Shape;36;p12"/>
          <p:cNvSpPr txBox="1">
            <a:spLocks noGrp="1"/>
          </p:cNvSpPr>
          <p:nvPr>
            <p:ph type="body" idx="2"/>
          </p:nvPr>
        </p:nvSpPr>
        <p:spPr>
          <a:xfrm>
            <a:off x="3827085" y="2846200"/>
            <a:ext cx="3212862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37" name="Google Shape;37;p12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38" name="Google Shape;38;p12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39" name="Google Shape;39;p12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비교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 b="1"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None/>
              <a:defRPr sz="1653" b="1"/>
            </a:lvl2pPr>
            <a:lvl3pPr marL="1371600" lvl="2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None/>
              <a:defRPr sz="1488" b="1"/>
            </a:lvl3pPr>
            <a:lvl4pPr marL="1828800" lvl="3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4pPr>
            <a:lvl5pPr marL="2286000" lvl="4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5pPr>
            <a:lvl6pPr marL="2743200" lvl="5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6pPr>
            <a:lvl7pPr marL="3200400" lvl="6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7pPr>
            <a:lvl8pPr marL="3657600" lvl="7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8pPr>
            <a:lvl9pPr marL="4114800" lvl="8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9pPr>
          </a:lstStyle>
          <a:p>
            <a:endParaRPr dirty="0"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2"/>
          </p:nvPr>
        </p:nvSpPr>
        <p:spPr>
          <a:xfrm>
            <a:off x="520713" y="3905482"/>
            <a:ext cx="3198096" cy="574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44" name="Google Shape;44;p13"/>
          <p:cNvSpPr txBox="1">
            <a:spLocks noGrp="1"/>
          </p:cNvSpPr>
          <p:nvPr>
            <p:ph type="body" idx="3"/>
          </p:nvPr>
        </p:nvSpPr>
        <p:spPr>
          <a:xfrm>
            <a:off x="3827086" y="2620980"/>
            <a:ext cx="3213847" cy="1284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 b="1"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None/>
              <a:defRPr sz="1653" b="1"/>
            </a:lvl2pPr>
            <a:lvl3pPr marL="1371600" lvl="2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None/>
              <a:defRPr sz="1488" b="1"/>
            </a:lvl3pPr>
            <a:lvl4pPr marL="1828800" lvl="3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4pPr>
            <a:lvl5pPr marL="2286000" lvl="4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5pPr>
            <a:lvl6pPr marL="2743200" lvl="5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6pPr>
            <a:lvl7pPr marL="3200400" lvl="6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7pPr>
            <a:lvl8pPr marL="3657600" lvl="7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8pPr>
            <a:lvl9pPr marL="4114800" lvl="8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9pPr>
          </a:lstStyle>
          <a:p>
            <a:endParaRPr dirty="0"/>
          </a:p>
        </p:txBody>
      </p:sp>
      <p:sp>
        <p:nvSpPr>
          <p:cNvPr id="45" name="Google Shape;45;p13"/>
          <p:cNvSpPr txBox="1">
            <a:spLocks noGrp="1"/>
          </p:cNvSpPr>
          <p:nvPr>
            <p:ph type="body" idx="4"/>
          </p:nvPr>
        </p:nvSpPr>
        <p:spPr>
          <a:xfrm>
            <a:off x="3827086" y="3905482"/>
            <a:ext cx="3213847" cy="574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46" name="Google Shape;46;p13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47" name="Google Shape;47;p13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48" name="Google Shape;48;p13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56" name="Google Shape;56;p15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57" name="Google Shape;57;p15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콘텐츠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6"/>
          <p:cNvSpPr txBox="1"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5"/>
              <a:buFont typeface="Play"/>
              <a:buNone/>
              <a:defRPr sz="264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6"/>
          <p:cNvSpPr txBox="1">
            <a:spLocks noGrp="1"/>
          </p:cNvSpPr>
          <p:nvPr>
            <p:ph type="body" idx="1"/>
          </p:nvPr>
        </p:nvSpPr>
        <p:spPr>
          <a:xfrm>
            <a:off x="3213847" y="1539425"/>
            <a:ext cx="3827085" cy="7598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96557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645"/>
              <a:buChar char="•"/>
              <a:defRPr sz="2645"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375602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315"/>
              <a:buChar char="•"/>
              <a:defRPr sz="2315"/>
            </a:lvl2pPr>
            <a:lvl3pPr marL="1371600" lvl="2" indent="-354583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984"/>
              <a:buChar char="•"/>
              <a:defRPr sz="1984"/>
            </a:lvl3pPr>
            <a:lvl4pPr marL="1828800" lvl="3" indent="-333565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Char char="•"/>
              <a:defRPr sz="1653"/>
            </a:lvl4pPr>
            <a:lvl5pPr marL="2286000" lvl="4" indent="-333565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Char char="•"/>
              <a:defRPr sz="1653"/>
            </a:lvl5pPr>
            <a:lvl6pPr marL="2743200" lvl="5" indent="-333565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Char char="•"/>
              <a:defRPr sz="1653"/>
            </a:lvl6pPr>
            <a:lvl7pPr marL="3200400" lvl="6" indent="-333565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Char char="•"/>
              <a:defRPr sz="1653"/>
            </a:lvl7pPr>
            <a:lvl8pPr marL="3657600" lvl="7" indent="-333565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Char char="•"/>
              <a:defRPr sz="1653"/>
            </a:lvl8pPr>
            <a:lvl9pPr marL="4114800" lvl="8" indent="-333565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Char char="•"/>
              <a:defRPr sz="1653"/>
            </a:lvl9pPr>
          </a:lstStyle>
          <a:p>
            <a:endParaRPr dirty="0"/>
          </a:p>
        </p:txBody>
      </p:sp>
      <p:sp>
        <p:nvSpPr>
          <p:cNvPr id="61" name="Google Shape;61;p16"/>
          <p:cNvSpPr txBox="1">
            <a:spLocks noGrp="1"/>
          </p:cNvSpPr>
          <p:nvPr>
            <p:ph type="body" idx="2"/>
          </p:nvPr>
        </p:nvSpPr>
        <p:spPr>
          <a:xfrm>
            <a:off x="520712" y="3207544"/>
            <a:ext cx="2438192" cy="594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157"/>
              <a:buNone/>
              <a:defRPr sz="1157"/>
            </a:lvl2pPr>
            <a:lvl3pPr marL="1371600" lvl="2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992"/>
              <a:buNone/>
              <a:defRPr sz="992"/>
            </a:lvl3pPr>
            <a:lvl4pPr marL="1828800" lvl="3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4pPr>
            <a:lvl5pPr marL="2286000" lvl="4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5pPr>
            <a:lvl6pPr marL="2743200" lvl="5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6pPr>
            <a:lvl7pPr marL="3200400" lvl="6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7pPr>
            <a:lvl8pPr marL="3657600" lvl="7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8pPr>
            <a:lvl9pPr marL="4114800" lvl="8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9pPr>
          </a:lstStyle>
          <a:p>
            <a:endParaRPr dirty="0"/>
          </a:p>
        </p:txBody>
      </p:sp>
      <p:sp>
        <p:nvSpPr>
          <p:cNvPr id="62" name="Google Shape;62;p16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63" name="Google Shape;63;p16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그림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5"/>
              <a:buFont typeface="Play"/>
              <a:buNone/>
              <a:defRPr sz="264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7"/>
          <p:cNvSpPr>
            <a:spLocks noGrp="1"/>
          </p:cNvSpPr>
          <p:nvPr>
            <p:ph type="pic" idx="2"/>
          </p:nvPr>
        </p:nvSpPr>
        <p:spPr>
          <a:xfrm>
            <a:off x="3213847" y="1539425"/>
            <a:ext cx="3827085" cy="7598117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>
            <a:spLocks noGrp="1"/>
          </p:cNvSpPr>
          <p:nvPr>
            <p:ph type="body" idx="1"/>
          </p:nvPr>
        </p:nvSpPr>
        <p:spPr>
          <a:xfrm>
            <a:off x="520712" y="3207544"/>
            <a:ext cx="2438192" cy="594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>
                <a:latin typeface="Noto Sans KR" panose="020B0200000000000000" pitchFamily="50" charset="-127"/>
                <a:ea typeface="Noto Sans KR" panose="020B0200000000000000" pitchFamily="50" charset="-127"/>
              </a:defRPr>
            </a:lvl1pPr>
            <a:lvl2pPr marL="914400" lvl="1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157"/>
              <a:buNone/>
              <a:defRPr sz="1157"/>
            </a:lvl2pPr>
            <a:lvl3pPr marL="1371600" lvl="2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992"/>
              <a:buNone/>
              <a:defRPr sz="992"/>
            </a:lvl3pPr>
            <a:lvl4pPr marL="1828800" lvl="3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4pPr>
            <a:lvl5pPr marL="2286000" lvl="4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5pPr>
            <a:lvl6pPr marL="2743200" lvl="5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6pPr>
            <a:lvl7pPr marL="3200400" lvl="6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7pPr>
            <a:lvl8pPr marL="3657600" lvl="7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8pPr>
            <a:lvl9pPr marL="4114800" lvl="8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9pPr>
          </a:lstStyle>
          <a:p>
            <a:endParaRPr dirty="0"/>
          </a:p>
        </p:txBody>
      </p:sp>
      <p:sp>
        <p:nvSpPr>
          <p:cNvPr id="69" name="Google Shape;69;p17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70" name="Google Shape;70;p17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ko-KR" altLang="en-US" dirty="0"/>
          </a:p>
        </p:txBody>
      </p:sp>
      <p:sp>
        <p:nvSpPr>
          <p:cNvPr id="71" name="Google Shape;71;p17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37"/>
              <a:buFont typeface="Play"/>
              <a:buNone/>
              <a:defRPr sz="3637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5602" algn="l" rtl="0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315"/>
              <a:buFont typeface="Arial"/>
              <a:buChar char="•"/>
              <a:defRPr sz="231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4583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3565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Font typeface="Arial"/>
              <a:buChar char="•"/>
              <a:defRPr sz="165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088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088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088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088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088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088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2" name="Google Shape;12;p8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92" b="0" i="0" u="none" strike="noStrike" cap="none">
                <a:solidFill>
                  <a:srgbClr val="757575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ko-KR" altLang="en-US" dirty="0"/>
          </a:p>
        </p:txBody>
      </p:sp>
      <p:sp>
        <p:nvSpPr>
          <p:cNvPr id="13" name="Google Shape;13;p8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92" b="0" i="0" u="none" strike="noStrike" cap="none">
                <a:solidFill>
                  <a:srgbClr val="757575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ko-KR" altLang="en-US" dirty="0"/>
          </a:p>
        </p:txBody>
      </p:sp>
      <p:sp>
        <p:nvSpPr>
          <p:cNvPr id="14" name="Google Shape;14;p8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Noto Sans KR Light" panose="020B0200000000000000" pitchFamily="50" charset="-127"/>
          <a:ea typeface="Noto Sans KR Light" panose="020B0200000000000000" pitchFamily="50" charset="-127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svg"/><Relationship Id="rId5" Type="http://schemas.openxmlformats.org/officeDocument/2006/relationships/image" Target="../media/image4.sv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>
          <a:xfrm>
            <a:off x="384133" y="3380885"/>
            <a:ext cx="6769701" cy="1479851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ACD153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ko-KR" altLang="en-US" dirty="0">
                <a:latin typeface="Noto Sans KR" panose="020B0200000000000000" pitchFamily="50" charset="-127"/>
                <a:ea typeface="Noto Sans KR" panose="020B0200000000000000" pitchFamily="50" charset="-127"/>
              </a:rPr>
              <a:t> 물놀이는 무더운 여름철 시원함과 즐거움을 선사하지만</a:t>
            </a:r>
            <a:r>
              <a:rPr lang="en-US" altLang="ko-KR" dirty="0">
                <a:latin typeface="Noto Sans KR" panose="020B0200000000000000" pitchFamily="50" charset="-127"/>
                <a:ea typeface="Noto Sans KR" panose="020B0200000000000000" pitchFamily="50" charset="-127"/>
              </a:rPr>
              <a:t>, </a:t>
            </a:r>
            <a:r>
              <a:rPr lang="ko-KR" altLang="en-US" dirty="0">
                <a:latin typeface="Noto Sans KR" panose="020B0200000000000000" pitchFamily="50" charset="-127"/>
                <a:ea typeface="Noto Sans KR" panose="020B0200000000000000" pitchFamily="50" charset="-127"/>
              </a:rPr>
              <a:t>물이라는 특성상 예기치 못한 안전사고의 위험이 항상 존재합니다</a:t>
            </a:r>
            <a:r>
              <a:rPr lang="en-US" altLang="ko-KR" dirty="0">
                <a:latin typeface="Noto Sans KR" panose="020B0200000000000000" pitchFamily="50" charset="-127"/>
                <a:ea typeface="Noto Sans KR" panose="020B0200000000000000" pitchFamily="50" charset="-127"/>
              </a:rPr>
              <a:t>. </a:t>
            </a:r>
            <a:r>
              <a:rPr lang="ko-KR" altLang="en-US" dirty="0">
                <a:latin typeface="Noto Sans KR" panose="020B0200000000000000" pitchFamily="50" charset="-127"/>
                <a:ea typeface="Noto Sans KR" panose="020B0200000000000000" pitchFamily="50" charset="-127"/>
              </a:rPr>
              <a:t>물놀이 시의 부주의한 행동이나 기본적인 안전 수칙 미준수는 물에 빠지거나 미끄러지는 등의 사고로 이어질 수 있으며</a:t>
            </a:r>
            <a:r>
              <a:rPr lang="en-US" altLang="ko-KR" dirty="0">
                <a:latin typeface="Noto Sans KR" panose="020B0200000000000000" pitchFamily="50" charset="-127"/>
                <a:ea typeface="Noto Sans KR" panose="020B0200000000000000" pitchFamily="50" charset="-127"/>
              </a:rPr>
              <a:t>, </a:t>
            </a:r>
            <a:r>
              <a:rPr lang="ko-KR" altLang="en-US" dirty="0">
                <a:latin typeface="Noto Sans KR" panose="020B0200000000000000" pitchFamily="50" charset="-127"/>
                <a:ea typeface="Noto Sans KR" panose="020B0200000000000000" pitchFamily="50" charset="-127"/>
              </a:rPr>
              <a:t>특히 준비 운동 없이 물에 들어가거나 무리하게 물놀이를 할 경우</a:t>
            </a:r>
            <a:r>
              <a:rPr lang="en-US" altLang="ko-KR" dirty="0">
                <a:latin typeface="Noto Sans KR" panose="020B0200000000000000" pitchFamily="50" charset="-127"/>
                <a:ea typeface="Noto Sans KR" panose="020B0200000000000000" pitchFamily="50" charset="-127"/>
              </a:rPr>
              <a:t>, </a:t>
            </a:r>
            <a:r>
              <a:rPr lang="ko-KR" altLang="en-US" dirty="0">
                <a:latin typeface="Noto Sans KR" panose="020B0200000000000000" pitchFamily="50" charset="-127"/>
                <a:ea typeface="Noto Sans KR" panose="020B0200000000000000" pitchFamily="50" charset="-127"/>
              </a:rPr>
              <a:t>인명 피해가 발생할 위험이 매우 높습니다</a:t>
            </a:r>
            <a:r>
              <a:rPr lang="en-US" altLang="ko-KR" dirty="0">
                <a:latin typeface="Noto Sans KR" panose="020B0200000000000000" pitchFamily="50" charset="-127"/>
                <a:ea typeface="Noto Sans KR" panose="020B0200000000000000" pitchFamily="50" charset="-127"/>
              </a:rPr>
              <a:t>. </a:t>
            </a:r>
            <a:r>
              <a:rPr lang="ko-KR" altLang="en-US" dirty="0">
                <a:latin typeface="Noto Sans KR" panose="020B0200000000000000" pitchFamily="50" charset="-127"/>
                <a:ea typeface="Noto Sans KR" panose="020B0200000000000000" pitchFamily="50" charset="-127"/>
              </a:rPr>
              <a:t>교육을 통해 학생들은 물놀이 시 지켜야 할 기본 안전 상식을 익히고</a:t>
            </a:r>
            <a:r>
              <a:rPr lang="en-US" altLang="ko-KR" dirty="0">
                <a:latin typeface="Noto Sans KR" panose="020B0200000000000000" pitchFamily="50" charset="-127"/>
                <a:ea typeface="Noto Sans KR" panose="020B0200000000000000" pitchFamily="50" charset="-127"/>
              </a:rPr>
              <a:t>, </a:t>
            </a:r>
            <a:r>
              <a:rPr lang="ko-KR" altLang="en-US" dirty="0">
                <a:latin typeface="Noto Sans KR" panose="020B0200000000000000" pitchFamily="50" charset="-127"/>
                <a:ea typeface="Noto Sans KR" panose="020B0200000000000000" pitchFamily="50" charset="-127"/>
              </a:rPr>
              <a:t>위급 상황 발생 시 스스로와 타인의 안전을 지킬 수 있는 대처 능력을 기를 수 있습니다</a:t>
            </a:r>
            <a:r>
              <a:rPr lang="en-US" altLang="ko-KR" dirty="0">
                <a:latin typeface="Noto Sans KR" panose="020B0200000000000000" pitchFamily="50" charset="-127"/>
                <a:ea typeface="Noto Sans KR" panose="020B0200000000000000" pitchFamily="50" charset="-127"/>
              </a:rPr>
              <a:t>.</a:t>
            </a:r>
            <a:endParaRPr sz="1100" u="none" strike="noStrike" cap="none" dirty="0">
              <a:solidFill>
                <a:schemeClr val="dk1"/>
              </a:solidFill>
              <a:latin typeface="Noto Sans KR" panose="020B0200000000000000" pitchFamily="50" charset="-127"/>
              <a:ea typeface="Noto Sans KR" panose="020B0200000000000000" pitchFamily="50" charset="-127"/>
              <a:sym typeface="Arial"/>
            </a:endParaRPr>
          </a:p>
        </p:txBody>
      </p:sp>
      <p:sp>
        <p:nvSpPr>
          <p:cNvPr id="97" name="Google Shape;97;p2"/>
          <p:cNvSpPr/>
          <p:nvPr/>
        </p:nvSpPr>
        <p:spPr>
          <a:xfrm>
            <a:off x="384134" y="1414048"/>
            <a:ext cx="6769701" cy="1069082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ACD153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sym typeface="Arial"/>
            </a:endParaRPr>
          </a:p>
        </p:txBody>
      </p:sp>
      <p:sp>
        <p:nvSpPr>
          <p:cNvPr id="98" name="Google Shape;98;p2"/>
          <p:cNvSpPr/>
          <p:nvPr/>
        </p:nvSpPr>
        <p:spPr>
          <a:xfrm>
            <a:off x="-1" y="0"/>
            <a:ext cx="7559675" cy="371959"/>
          </a:xfrm>
          <a:prstGeom prst="rect">
            <a:avLst/>
          </a:prstGeom>
          <a:solidFill>
            <a:srgbClr val="DE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sym typeface="Arial"/>
            </a:endParaRPr>
          </a:p>
        </p:txBody>
      </p:sp>
      <p:grpSp>
        <p:nvGrpSpPr>
          <p:cNvPr id="99" name="Google Shape;99;p2"/>
          <p:cNvGrpSpPr/>
          <p:nvPr/>
        </p:nvGrpSpPr>
        <p:grpSpPr>
          <a:xfrm>
            <a:off x="191474" y="1083005"/>
            <a:ext cx="2235376" cy="523703"/>
            <a:chOff x="331678" y="2687959"/>
            <a:chExt cx="3367301" cy="788890"/>
          </a:xfrm>
        </p:grpSpPr>
        <p:sp>
          <p:nvSpPr>
            <p:cNvPr id="100" name="Google Shape;100;p2"/>
            <p:cNvSpPr/>
            <p:nvPr/>
          </p:nvSpPr>
          <p:spPr>
            <a:xfrm rot="10800000">
              <a:off x="331678" y="3186632"/>
              <a:ext cx="290217" cy="290217"/>
            </a:xfrm>
            <a:prstGeom prst="rtTriangle">
              <a:avLst/>
            </a:prstGeom>
            <a:solidFill>
              <a:srgbClr val="8AAA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none" strike="noStrike" cap="none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331678" y="2690744"/>
              <a:ext cx="3142135" cy="503148"/>
            </a:xfrm>
            <a:prstGeom prst="parallelogram">
              <a:avLst>
                <a:gd name="adj" fmla="val 48524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400" u="none" strike="noStrike" cap="none" dirty="0">
                  <a:solidFill>
                    <a:schemeClr val="lt1"/>
                  </a:solidFill>
                  <a:latin typeface="Noto Sans KR" panose="020B0200000000000000" pitchFamily="50" charset="-127"/>
                  <a:ea typeface="Noto Sans KR" panose="020B0200000000000000" pitchFamily="50" charset="-127"/>
                  <a:sym typeface="Arial"/>
                </a:rPr>
                <a:t>교수학습 흐름자료</a:t>
              </a:r>
              <a:endParaRPr sz="1400" u="none" strike="noStrike" cap="none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3297357" y="2690744"/>
              <a:ext cx="290217" cy="503148"/>
            </a:xfrm>
            <a:prstGeom prst="parallelogram">
              <a:avLst>
                <a:gd name="adj" fmla="val 81836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none" strike="noStrike" cap="none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3408762" y="2687959"/>
              <a:ext cx="290217" cy="503148"/>
            </a:xfrm>
            <a:prstGeom prst="parallelogram">
              <a:avLst>
                <a:gd name="adj" fmla="val 81836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none" strike="noStrike" cap="none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</p:grpSp>
      <p:sp>
        <p:nvSpPr>
          <p:cNvPr id="108" name="Google Shape;108;p2"/>
          <p:cNvSpPr txBox="1"/>
          <p:nvPr/>
        </p:nvSpPr>
        <p:spPr>
          <a:xfrm>
            <a:off x="610990" y="1554860"/>
            <a:ext cx="92508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8AAA48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6</a:t>
            </a:r>
            <a:endParaRPr b="1" dirty="0"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cxnSp>
        <p:nvCxnSpPr>
          <p:cNvPr id="109" name="Google Shape;109;p2"/>
          <p:cNvCxnSpPr/>
          <p:nvPr/>
        </p:nvCxnSpPr>
        <p:spPr>
          <a:xfrm>
            <a:off x="1717274" y="1755158"/>
            <a:ext cx="0" cy="386861"/>
          </a:xfrm>
          <a:prstGeom prst="straightConnector1">
            <a:avLst/>
          </a:prstGeom>
          <a:noFill/>
          <a:ln w="19050" cap="flat" cmpd="sng">
            <a:solidFill>
              <a:srgbClr val="BFBFBF"/>
            </a:solidFill>
            <a:prstDash val="solid"/>
            <a:miter lim="8000"/>
            <a:headEnd type="none" w="sm" len="sm"/>
            <a:tailEnd type="none" w="sm" len="sm"/>
          </a:ln>
        </p:spPr>
      </p:cxnSp>
      <p:sp>
        <p:nvSpPr>
          <p:cNvPr id="110" name="Google Shape;110;p2"/>
          <p:cNvSpPr txBox="1"/>
          <p:nvPr/>
        </p:nvSpPr>
        <p:spPr>
          <a:xfrm>
            <a:off x="1909898" y="1674750"/>
            <a:ext cx="4089119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200" b="1" dirty="0">
                <a:solidFill>
                  <a:srgbClr val="595959"/>
                </a:solidFill>
                <a:latin typeface="Noto Sans KR" panose="020B0200000000000000" pitchFamily="50" charset="-127"/>
                <a:ea typeface="Noto Sans KR" panose="020B0200000000000000" pitchFamily="50" charset="-127"/>
              </a:rPr>
              <a:t>물놀이</a:t>
            </a:r>
            <a:r>
              <a:rPr lang="ko-KR" altLang="en-US" sz="3200" b="1" dirty="0">
                <a:solidFill>
                  <a:srgbClr val="595959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rPr>
              <a:t> 안전</a:t>
            </a:r>
            <a:endParaRPr sz="3200" b="1" dirty="0">
              <a:solidFill>
                <a:srgbClr val="595959"/>
              </a:solidFill>
              <a:latin typeface="Noto Sans KR" panose="020B0200000000000000" pitchFamily="50" charset="-127"/>
              <a:ea typeface="Noto Sans KR" panose="020B0200000000000000" pitchFamily="50" charset="-127"/>
              <a:sym typeface="Arial"/>
            </a:endParaRPr>
          </a:p>
        </p:txBody>
      </p:sp>
      <p:grpSp>
        <p:nvGrpSpPr>
          <p:cNvPr id="111" name="Google Shape;111;p2"/>
          <p:cNvGrpSpPr/>
          <p:nvPr/>
        </p:nvGrpSpPr>
        <p:grpSpPr>
          <a:xfrm>
            <a:off x="384134" y="3019875"/>
            <a:ext cx="1184068" cy="261616"/>
            <a:chOff x="533208" y="2573735"/>
            <a:chExt cx="917117" cy="202634"/>
          </a:xfrm>
        </p:grpSpPr>
        <p:sp>
          <p:nvSpPr>
            <p:cNvPr id="112" name="Google Shape;112;p2"/>
            <p:cNvSpPr/>
            <p:nvPr/>
          </p:nvSpPr>
          <p:spPr>
            <a:xfrm>
              <a:off x="533208" y="2573735"/>
              <a:ext cx="318128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847832" y="2573740"/>
              <a:ext cx="602493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DEECB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100" dirty="0">
                  <a:solidFill>
                    <a:srgbClr val="8AAA48"/>
                  </a:solidFill>
                  <a:latin typeface="Noto Sans KR" panose="020B0200000000000000" pitchFamily="50" charset="-127"/>
                  <a:ea typeface="Noto Sans KR" panose="020B0200000000000000" pitchFamily="50" charset="-127"/>
                  <a:cs typeface="Noto Sans Medium"/>
                  <a:sym typeface="Noto Sans Medium"/>
                </a:rPr>
                <a:t>학습주제</a:t>
              </a:r>
              <a:endParaRPr sz="1100" dirty="0">
                <a:solidFill>
                  <a:srgbClr val="8AAA48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 Medium"/>
                <a:sym typeface="Noto Sans Medium"/>
              </a:endParaRPr>
            </a:p>
          </p:txBody>
        </p:sp>
        <p:pic>
          <p:nvPicPr>
            <p:cNvPr id="114" name="Google Shape;114;p2" descr="삼각형, 디자인이(가) 표시된 사진&#10;&#10;자동 생성된 설명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82539" y="2618421"/>
              <a:ext cx="219464" cy="11325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5" name="Google Shape;115;p2"/>
          <p:cNvSpPr txBox="1"/>
          <p:nvPr/>
        </p:nvSpPr>
        <p:spPr>
          <a:xfrm>
            <a:off x="1584308" y="2940721"/>
            <a:ext cx="5420454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1800" b="1" dirty="0">
                <a:solidFill>
                  <a:srgbClr val="3F3F3F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안전하게 물놀이를 해요</a:t>
            </a:r>
            <a:r>
              <a:rPr lang="en-US" altLang="ko-KR" sz="1800" b="1" dirty="0">
                <a:solidFill>
                  <a:srgbClr val="3F3F3F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.</a:t>
            </a:r>
            <a:endParaRPr sz="1800" b="1" dirty="0">
              <a:solidFill>
                <a:srgbClr val="3F3F3F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cxnSp>
        <p:nvCxnSpPr>
          <p:cNvPr id="116" name="Google Shape;116;p2"/>
          <p:cNvCxnSpPr/>
          <p:nvPr/>
        </p:nvCxnSpPr>
        <p:spPr>
          <a:xfrm>
            <a:off x="380279" y="3285995"/>
            <a:ext cx="6769701" cy="0"/>
          </a:xfrm>
          <a:prstGeom prst="straightConnector1">
            <a:avLst/>
          </a:prstGeom>
          <a:noFill/>
          <a:ln w="9525" cap="flat" cmpd="sng">
            <a:solidFill>
              <a:srgbClr val="D8D8D8"/>
            </a:solidFill>
            <a:prstDash val="solid"/>
            <a:miter lim="8000"/>
            <a:headEnd type="none" w="sm" len="sm"/>
            <a:tailEnd type="none" w="sm" len="sm"/>
          </a:ln>
        </p:spPr>
      </p:cxnSp>
      <p:grpSp>
        <p:nvGrpSpPr>
          <p:cNvPr id="117" name="Google Shape;117;p2"/>
          <p:cNvGrpSpPr/>
          <p:nvPr/>
        </p:nvGrpSpPr>
        <p:grpSpPr>
          <a:xfrm>
            <a:off x="380279" y="5148476"/>
            <a:ext cx="1184068" cy="261610"/>
            <a:chOff x="533208" y="2573735"/>
            <a:chExt cx="917117" cy="202629"/>
          </a:xfrm>
        </p:grpSpPr>
        <p:sp>
          <p:nvSpPr>
            <p:cNvPr id="118" name="Google Shape;118;p2"/>
            <p:cNvSpPr/>
            <p:nvPr/>
          </p:nvSpPr>
          <p:spPr>
            <a:xfrm>
              <a:off x="533208" y="2573735"/>
              <a:ext cx="318128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847832" y="2573735"/>
              <a:ext cx="602493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DEECB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100" dirty="0">
                  <a:solidFill>
                    <a:srgbClr val="8AAA48"/>
                  </a:solidFill>
                  <a:latin typeface="Noto Sans KR" panose="020B0200000000000000" pitchFamily="50" charset="-127"/>
                  <a:ea typeface="Noto Sans KR" panose="020B0200000000000000" pitchFamily="50" charset="-127"/>
                  <a:cs typeface="Noto Sans Medium"/>
                  <a:sym typeface="Noto Sans Medium"/>
                </a:rPr>
                <a:t>학습목표</a:t>
              </a:r>
              <a:endParaRPr dirty="0">
                <a:latin typeface="Noto Sans KR" panose="020B0200000000000000" pitchFamily="50" charset="-127"/>
                <a:ea typeface="Noto Sans KR" panose="020B0200000000000000" pitchFamily="50" charset="-127"/>
              </a:endParaRPr>
            </a:p>
          </p:txBody>
        </p:sp>
        <p:pic>
          <p:nvPicPr>
            <p:cNvPr id="120" name="Google Shape;120;p2" descr="삼각형, 디자인이(가) 표시된 사진&#10;&#10;자동 생성된 설명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82539" y="2618421"/>
              <a:ext cx="219464" cy="11325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1" name="Google Shape;121;p2"/>
          <p:cNvSpPr/>
          <p:nvPr/>
        </p:nvSpPr>
        <p:spPr>
          <a:xfrm>
            <a:off x="380278" y="5406888"/>
            <a:ext cx="6769701" cy="1219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-69850" algn="just" rtl="0">
              <a:lnSpc>
                <a:spcPct val="154545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100"/>
              <a:buFont typeface="Play"/>
              <a:buAutoNum type="arabicPeriod"/>
            </a:pPr>
            <a:r>
              <a:rPr lang="ko-KR" altLang="en-US" sz="1100" dirty="0">
                <a:solidFill>
                  <a:srgbClr val="3F3F3F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물놀이 사고의 위험성을 </a:t>
            </a:r>
            <a:r>
              <a:rPr lang="ko-KR" sz="1100" dirty="0">
                <a:solidFill>
                  <a:srgbClr val="3F3F3F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알 수 있다.</a:t>
            </a:r>
            <a:endParaRPr sz="1100" dirty="0">
              <a:solidFill>
                <a:srgbClr val="3F3F3F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  <a:p>
            <a:pPr marL="0" marR="0" lvl="0" indent="-69850" algn="just" rtl="0">
              <a:lnSpc>
                <a:spcPct val="154545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100"/>
              <a:buFont typeface="Play"/>
              <a:buAutoNum type="arabicPeriod"/>
            </a:pPr>
            <a:r>
              <a:rPr lang="ko-KR" altLang="en-US" sz="1100" dirty="0">
                <a:solidFill>
                  <a:srgbClr val="3F3F3F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안전하게 물놀이 하는 방법을 </a:t>
            </a:r>
            <a:r>
              <a:rPr lang="ko-KR" sz="1100" dirty="0">
                <a:solidFill>
                  <a:srgbClr val="3F3F3F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알고 실천할 수 있다.</a:t>
            </a:r>
            <a:endParaRPr sz="1100" dirty="0">
              <a:solidFill>
                <a:srgbClr val="3F3F3F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123" name="Google Shape;123;p2"/>
          <p:cNvSpPr/>
          <p:nvPr/>
        </p:nvSpPr>
        <p:spPr>
          <a:xfrm>
            <a:off x="374314" y="6871720"/>
            <a:ext cx="410728" cy="26161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ACD15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sym typeface="Arial"/>
            </a:endParaRPr>
          </a:p>
        </p:txBody>
      </p:sp>
      <p:sp>
        <p:nvSpPr>
          <p:cNvPr id="124" name="Google Shape;124;p2"/>
          <p:cNvSpPr/>
          <p:nvPr/>
        </p:nvSpPr>
        <p:spPr>
          <a:xfrm>
            <a:off x="780517" y="6871720"/>
            <a:ext cx="1157267" cy="26161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DE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100" dirty="0">
                <a:solidFill>
                  <a:srgbClr val="8AAA48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 Medium"/>
                <a:sym typeface="Noto Sans Medium"/>
              </a:rPr>
              <a:t>교수학습지도안</a:t>
            </a:r>
            <a:endParaRPr dirty="0"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pic>
        <p:nvPicPr>
          <p:cNvPr id="125" name="Google Shape;125;p2" descr="삼각형, 디자인이(가) 표시된 사진&#10;&#10;자동 생성된 설명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8004" y="6929413"/>
            <a:ext cx="283345" cy="14622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6" name="Google Shape;126;p2"/>
          <p:cNvGraphicFramePr/>
          <p:nvPr>
            <p:extLst>
              <p:ext uri="{D42A27DB-BD31-4B8C-83A1-F6EECF244321}">
                <p14:modId xmlns:p14="http://schemas.microsoft.com/office/powerpoint/2010/main" val="134340219"/>
              </p:ext>
            </p:extLst>
          </p:nvPr>
        </p:nvGraphicFramePr>
        <p:xfrm>
          <a:off x="380278" y="7197226"/>
          <a:ext cx="6796450" cy="1483400"/>
        </p:xfrm>
        <a:graphic>
          <a:graphicData uri="http://schemas.openxmlformats.org/drawingml/2006/table">
            <a:tbl>
              <a:tblPr firstRow="1" bandRow="1">
                <a:noFill/>
                <a:tableStyleId>{AC113F66-6638-48AF-8485-4130ACBBAB99}</a:tableStyleId>
              </a:tblPr>
              <a:tblGrid>
                <a:gridCol w="627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교    과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통합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단    원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안전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차   시</a:t>
                      </a:r>
                      <a:endParaRPr sz="1100" b="0" i="0" u="none" strike="noStrike" cap="none" dirty="0"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1</a:t>
                      </a: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/</a:t>
                      </a:r>
                      <a:r>
                        <a:rPr lang="en-US" alt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1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주    제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물놀이 사고의 </a:t>
                      </a: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위험성을 알고</a:t>
                      </a:r>
                      <a:r>
                        <a:rPr lang="en-US" alt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물놀이 안전 수칙 </a:t>
                      </a: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익히기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대    상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spc="-150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초등 1-3학년</a:t>
                      </a:r>
                      <a:endParaRPr sz="1100" b="0" i="0" u="none" strike="noStrike" cap="none" spc="-150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장    소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교실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일</a:t>
                      </a:r>
                      <a:r>
                        <a:rPr lang="ko-KR" altLang="ko-Kore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    </a:t>
                      </a: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시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00.00.00</a:t>
                      </a:r>
                      <a:endParaRPr sz="1100" b="0" i="0" u="none" strike="noStrike" cap="none" dirty="0"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 err="1">
                          <a:solidFill>
                            <a:schemeClr val="bg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수업자</a:t>
                      </a:r>
                      <a:endParaRPr sz="1100" b="0" i="0" u="none" strike="noStrike" cap="none" dirty="0">
                        <a:solidFill>
                          <a:schemeClr val="bg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000</a:t>
                      </a:r>
                      <a:endParaRPr sz="1100" b="0" i="0" u="none" strike="noStrike" cap="none" dirty="0"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학습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목표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안전하게 물놀이하는 방법</a:t>
                      </a: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을 알아봅시다.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준비물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PPT, 학습지</a:t>
                      </a:r>
                      <a:r>
                        <a:rPr lang="en-US" alt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, </a:t>
                      </a:r>
                      <a:r>
                        <a:rPr lang="ko-KR" altLang="en-US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색칠도구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C4C143A4-1821-3D4E-A70D-A23316FDA2FB}"/>
              </a:ext>
            </a:extLst>
          </p:cNvPr>
          <p:cNvSpPr/>
          <p:nvPr/>
        </p:nvSpPr>
        <p:spPr>
          <a:xfrm>
            <a:off x="5235171" y="291313"/>
            <a:ext cx="1551511" cy="216638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202</a:t>
            </a:r>
            <a:r>
              <a:rPr lang="en-US" alt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5</a:t>
            </a:r>
            <a:r>
              <a:rPr 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 학교 안전 교육 콘텐츠</a:t>
            </a:r>
            <a:endParaRPr sz="700" dirty="0">
              <a:solidFill>
                <a:srgbClr val="262626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3" name="Google Shape;105;p2">
            <a:extLst>
              <a:ext uri="{FF2B5EF4-FFF2-40B4-BE49-F238E27FC236}">
                <a16:creationId xmlns:a16="http://schemas.microsoft.com/office/drawing/2014/main" id="{D80F4901-5DF0-21B0-DF40-472FE956E444}"/>
              </a:ext>
            </a:extLst>
          </p:cNvPr>
          <p:cNvSpPr/>
          <p:nvPr/>
        </p:nvSpPr>
        <p:spPr>
          <a:xfrm>
            <a:off x="6456749" y="291313"/>
            <a:ext cx="827704" cy="216638"/>
          </a:xfrm>
          <a:prstGeom prst="roundRect">
            <a:avLst>
              <a:gd name="adj" fmla="val 50000"/>
            </a:avLst>
          </a:prstGeom>
          <a:solidFill>
            <a:srgbClr val="96BD3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7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초등 저학년</a:t>
            </a:r>
            <a:endParaRPr sz="7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4" name="Google Shape;106;p2">
            <a:extLst>
              <a:ext uri="{FF2B5EF4-FFF2-40B4-BE49-F238E27FC236}">
                <a16:creationId xmlns:a16="http://schemas.microsoft.com/office/drawing/2014/main" id="{9A29A610-0F70-7E0C-267A-18EBC3557B42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413366" y="10198391"/>
            <a:ext cx="1398838" cy="39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1000" dirty="0">
                <a:cs typeface="Noto Sans"/>
                <a:sym typeface="Noto Sans"/>
              </a:rPr>
              <a:t>물놀이 안전</a:t>
            </a:r>
            <a:endParaRPr sz="1000" dirty="0">
              <a:cs typeface="Noto Sans"/>
              <a:sym typeface="Noto Sans"/>
            </a:endParaRPr>
          </a:p>
        </p:txBody>
      </p:sp>
      <p:sp>
        <p:nvSpPr>
          <p:cNvPr id="5" name="Google Shape;107;p2">
            <a:extLst>
              <a:ext uri="{FF2B5EF4-FFF2-40B4-BE49-F238E27FC236}">
                <a16:creationId xmlns:a16="http://schemas.microsoft.com/office/drawing/2014/main" id="{78EA9AB4-C59D-505E-C93A-8CF41636132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613025" y="10113263"/>
            <a:ext cx="515153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000"/>
              <a:t>2</a:t>
            </a:fld>
            <a:endParaRPr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"/>
          <p:cNvSpPr/>
          <p:nvPr/>
        </p:nvSpPr>
        <p:spPr>
          <a:xfrm>
            <a:off x="-1" y="0"/>
            <a:ext cx="7559675" cy="371959"/>
          </a:xfrm>
          <a:prstGeom prst="rect">
            <a:avLst/>
          </a:prstGeom>
          <a:solidFill>
            <a:srgbClr val="DF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sym typeface="Arial"/>
            </a:endParaRPr>
          </a:p>
        </p:txBody>
      </p:sp>
      <p:graphicFrame>
        <p:nvGraphicFramePr>
          <p:cNvPr id="135" name="Google Shape;135;p3"/>
          <p:cNvGraphicFramePr/>
          <p:nvPr>
            <p:extLst>
              <p:ext uri="{D42A27DB-BD31-4B8C-83A1-F6EECF244321}">
                <p14:modId xmlns:p14="http://schemas.microsoft.com/office/powerpoint/2010/main" val="1592839945"/>
              </p:ext>
            </p:extLst>
          </p:nvPr>
        </p:nvGraphicFramePr>
        <p:xfrm>
          <a:off x="380278" y="795209"/>
          <a:ext cx="6760300" cy="8763937"/>
        </p:xfrm>
        <a:graphic>
          <a:graphicData uri="http://schemas.openxmlformats.org/drawingml/2006/table">
            <a:tbl>
              <a:tblPr firstRow="1" bandRow="1">
                <a:noFill/>
                <a:tableStyleId>{AC113F66-6638-48AF-8485-4130ACBBAB99}</a:tableStyleId>
              </a:tblPr>
              <a:tblGrid>
                <a:gridCol w="52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9668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bg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단계</a:t>
                      </a:r>
                      <a:endParaRPr sz="1100" b="0" i="0" u="none" strike="noStrike" cap="none" dirty="0">
                        <a:solidFill>
                          <a:schemeClr val="bg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bg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(</a:t>
                      </a:r>
                      <a:r>
                        <a:rPr lang="ko-KR" sz="1100" b="0" i="0" u="none" strike="noStrike" cap="none" dirty="0" err="1">
                          <a:solidFill>
                            <a:schemeClr val="bg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시량</a:t>
                      </a:r>
                      <a:r>
                        <a:rPr lang="ko-KR" sz="1100" b="0" i="0" u="none" strike="noStrike" cap="none" dirty="0">
                          <a:solidFill>
                            <a:schemeClr val="bg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)</a:t>
                      </a:r>
                      <a:endParaRPr sz="1100" b="0" i="0" u="none" strike="noStrike" cap="none" dirty="0">
                        <a:solidFill>
                          <a:schemeClr val="bg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bg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학습</a:t>
                      </a:r>
                      <a:endParaRPr sz="1100" b="0" i="0" u="none" strike="noStrike" cap="none" dirty="0">
                        <a:solidFill>
                          <a:schemeClr val="bg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bg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요소</a:t>
                      </a:r>
                      <a:endParaRPr sz="1100" b="0" i="0" u="none" strike="noStrike" cap="none" dirty="0">
                        <a:solidFill>
                          <a:schemeClr val="bg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bg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교수 - 학습 활동</a:t>
                      </a:r>
                      <a:endParaRPr sz="1100" b="0" i="0" u="none" strike="noStrike" cap="none" dirty="0">
                        <a:solidFill>
                          <a:schemeClr val="bg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>
                    <a:lnL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Noto Sans"/>
                        <a:buNone/>
                      </a:pPr>
                      <a:r>
                        <a:rPr lang="ko-KR" sz="1100" b="0" i="0" u="none" strike="noStrike" cap="none" spc="-150" dirty="0">
                          <a:solidFill>
                            <a:schemeClr val="bg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자료(▪) 및 유의점(*)</a:t>
                      </a:r>
                      <a:endParaRPr sz="1100" b="0" i="0" u="none" strike="noStrike" cap="none" spc="-150" dirty="0">
                        <a:solidFill>
                          <a:schemeClr val="bg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203">
                <a:tc v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bg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교사활동</a:t>
                      </a:r>
                      <a:endParaRPr sz="1100" b="0" i="0" u="none" strike="noStrike" cap="none" dirty="0">
                        <a:solidFill>
                          <a:schemeClr val="bg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bg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학생활동</a:t>
                      </a:r>
                      <a:endParaRPr sz="1100" b="0" i="0" u="none" strike="noStrike" cap="none" dirty="0">
                        <a:solidFill>
                          <a:schemeClr val="bg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9615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도입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(5분)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동기유발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▷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물놀이와 관련된 경험 질문하기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다음 장소들의 공통점은 무엇일까요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?</a:t>
                      </a: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물놀이를 해 본 경험을 이야기해 봅시다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</a:p>
                  </a:txBody>
                  <a:tcPr marL="47625" marR="47625" marT="0" marB="0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▶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물놀이와 관련된 경험 떠올리기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물놀이를 하는 곳입니다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물놀이를 해 본 경험을 이야기해 봅시다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</a:p>
                  </a:txBody>
                  <a:tcPr marL="47625" marR="47625" marT="0" marB="0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▪</a:t>
                      </a:r>
                      <a:r>
                        <a:rPr lang="ko-KR" sz="900" b="0" i="0" u="none" strike="noStrike" cap="none" dirty="0" err="1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ppt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*학생들이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 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학습 주제에 대한 생각을 떠올리도록 한다.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8808">
                <a:tc v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학습목표</a:t>
                      </a:r>
                      <a:b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</a:b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확인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▷오늘의 학습목표와 활동을 소개하기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</a:b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학습목표: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안전하게 물놀이하는 방법을 알아봅시다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활동1: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물놀이 사고의 위험성 알아보기</a:t>
                      </a: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활동2: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안전하게 물놀이하는 방법 알아보기</a:t>
                      </a: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활동3: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물놀이 안전 팔찌 만들기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Noto Sans"/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*학생들이 오늘 할 활동이 무엇인지 미리 인식하여 준비된 자세로 수업에 임할 수 있도록 한다.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9448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전개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(30분)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활동 1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이야기</a:t>
                      </a:r>
                      <a:b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</a:b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열기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▷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물놀이 안전 사고 알아보기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안전교육 </a:t>
                      </a:r>
                      <a:r>
                        <a:rPr lang="ko-KR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영상을 시청하고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물놀이 </a:t>
                      </a:r>
                      <a:r>
                        <a:rPr lang="ko-KR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사고의 위험성을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이야기해 </a:t>
                      </a:r>
                      <a:r>
                        <a:rPr lang="ko-KR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봅시다.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▶영상을 시청하고 영상을 통해 알 수 있는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위험 요소들에 대해 말하기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준비운동을 하지 않으면 물놀이하다 다칠 수 있어요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음식을 소화하지 않고 물놀이하면 배탈이 날 수 있어요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▪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안전교육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 영상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자료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▪ PPT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,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학습지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1233">
                <a:tc v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활동 2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이야기 하기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▷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안전하게 물놀이 하는 방법 알아보기</a:t>
                      </a:r>
                      <a:endParaRPr lang="en-US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물놀이 하기 전 안전 수칙은 무엇일까요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?</a:t>
                      </a: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영상을 보며 준비운동을 연습해 봅시다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lang="en-US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물놀이 하는 중 안전 수칙은 무엇일까요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?</a:t>
                      </a: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물놀이 후 안전 수칙은 무엇일까요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?</a:t>
                      </a: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빈 칸에 들어갈 알맞은 안전 수칙은 무엇일지 생각해봅시다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</a:p>
                  </a:txBody>
                  <a:tcPr marL="47625" marR="47625" marT="0" marB="0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▶물놀이 안전 수칙 이야기하기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228600" marR="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준비 운동을 해서 경련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(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쥐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)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이 나는 것을 예방해요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228600" marR="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선크림을 발라 피부를 보호해요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228600" marR="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물이 깊은 곳은 구명 조끼를 입어요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 </a:t>
                      </a:r>
                    </a:p>
                    <a:p>
                      <a:pPr marL="228600" marR="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n-US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▶준비운동 따라하기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228600" marR="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입술이 푸른색이 되거나 춥다고 느끼면 물 밖으로 나와요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228600" marR="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몸을 닦고 따뜻하게 체온을 유지하고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쉬어요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228600" marR="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음식을 먹은 후에는 충분히 휴식하고 다시 놀아요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228600" marR="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경련이 나면 “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도와주세요”라고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 크게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외쳐요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AutoNum type="arabicPeriod"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몸을 깨끗이 씻고 따뜻한 옷으로 갈아입어요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AutoNum type="arabicPeriod"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미끄러운 바닥에서 뛰지 않아요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ko-KR" altLang="en-US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물에 들어가기 전에는 꼭 준비운동을 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  <a:b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</a:b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 -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준비 운동을 하지 않으면 근육이 놀라 경련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(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쥐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)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이 나요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  <a:b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</a:b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입술이 푸른색이 되면 꼭 밖에 나와서 따뜻하게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쉬어요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 -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감기에 걸리거나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저체온증이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 오지 않도록 꼭 밖에 나와서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쉬어요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  <a:b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</a:b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음식을 먹은 후에는 충분히 소화된 후에 물놀이를 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  <a:b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</a:b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 -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음식이 소화되지 않은 채 물놀이를 하면 배탈이 날 수 있어요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</a:p>
                  </a:txBody>
                  <a:tcPr marL="47625" marR="47625" marT="0" marB="0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▪PPT, 학습지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,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준비운동 영상자료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* 학생들이 먼저 방법을 떠올려보고 정답을 확인하도록 한다.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935D6DFA-2034-AF76-247B-274D3A8BC5E3}"/>
              </a:ext>
            </a:extLst>
          </p:cNvPr>
          <p:cNvSpPr/>
          <p:nvPr/>
        </p:nvSpPr>
        <p:spPr>
          <a:xfrm>
            <a:off x="5235171" y="291313"/>
            <a:ext cx="1551511" cy="216638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202</a:t>
            </a:r>
            <a:r>
              <a:rPr lang="en-US" alt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5</a:t>
            </a:r>
            <a:r>
              <a:rPr 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 학교 안전 교육 콘텐츠</a:t>
            </a:r>
            <a:endParaRPr sz="700" dirty="0">
              <a:solidFill>
                <a:srgbClr val="262626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3" name="Google Shape;105;p2">
            <a:extLst>
              <a:ext uri="{FF2B5EF4-FFF2-40B4-BE49-F238E27FC236}">
                <a16:creationId xmlns:a16="http://schemas.microsoft.com/office/drawing/2014/main" id="{324CD9C7-DEF4-BDE6-D2F5-9894012EE898}"/>
              </a:ext>
            </a:extLst>
          </p:cNvPr>
          <p:cNvSpPr/>
          <p:nvPr/>
        </p:nvSpPr>
        <p:spPr>
          <a:xfrm>
            <a:off x="6456749" y="291313"/>
            <a:ext cx="827704" cy="216638"/>
          </a:xfrm>
          <a:prstGeom prst="roundRect">
            <a:avLst>
              <a:gd name="adj" fmla="val 50000"/>
            </a:avLst>
          </a:prstGeom>
          <a:solidFill>
            <a:srgbClr val="96BD3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7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초등 저학년</a:t>
            </a:r>
            <a:endParaRPr sz="7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4" name="Google Shape;106;p2">
            <a:extLst>
              <a:ext uri="{FF2B5EF4-FFF2-40B4-BE49-F238E27FC236}">
                <a16:creationId xmlns:a16="http://schemas.microsoft.com/office/drawing/2014/main" id="{EC63F0E6-7FAA-6B1F-16F1-AF8E076B8FE4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413366" y="10198391"/>
            <a:ext cx="1398838" cy="39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1000" dirty="0">
                <a:cs typeface="Noto Sans"/>
                <a:sym typeface="Noto Sans"/>
              </a:rPr>
              <a:t>물놀이 안전</a:t>
            </a:r>
            <a:endParaRPr sz="1000" dirty="0">
              <a:cs typeface="Noto Sans"/>
              <a:sym typeface="Noto Sans"/>
            </a:endParaRPr>
          </a:p>
        </p:txBody>
      </p:sp>
      <p:sp>
        <p:nvSpPr>
          <p:cNvPr id="5" name="Google Shape;107;p2">
            <a:extLst>
              <a:ext uri="{FF2B5EF4-FFF2-40B4-BE49-F238E27FC236}">
                <a16:creationId xmlns:a16="http://schemas.microsoft.com/office/drawing/2014/main" id="{4D3B6536-9E16-A092-3237-4622A01E5EE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613025" y="10113263"/>
            <a:ext cx="515153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000"/>
              <a:t>3</a:t>
            </a:fld>
            <a:endParaRPr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" name="Google Shape;148;p4"/>
          <p:cNvGraphicFramePr/>
          <p:nvPr>
            <p:extLst>
              <p:ext uri="{D42A27DB-BD31-4B8C-83A1-F6EECF244321}">
                <p14:modId xmlns:p14="http://schemas.microsoft.com/office/powerpoint/2010/main" val="3700048951"/>
              </p:ext>
            </p:extLst>
          </p:nvPr>
        </p:nvGraphicFramePr>
        <p:xfrm>
          <a:off x="380278" y="4092461"/>
          <a:ext cx="6767625" cy="1483400"/>
        </p:xfrm>
        <a:graphic>
          <a:graphicData uri="http://schemas.openxmlformats.org/drawingml/2006/table">
            <a:tbl>
              <a:tblPr firstRow="1" bandRow="1">
                <a:noFill/>
                <a:tableStyleId>{AC113F66-6638-48AF-8485-4130ACBBAB99}</a:tableStyleId>
              </a:tblPr>
              <a:tblGrid>
                <a:gridCol w="1481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13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평가내용</a:t>
                      </a:r>
                      <a:endParaRPr sz="1100" b="0" i="0" u="none" strike="noStrike" cap="none" dirty="0"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평가 기준</a:t>
                      </a:r>
                      <a:endParaRPr sz="1100" b="0" i="0" u="none" strike="noStrike" cap="none" dirty="0"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Noto Sans"/>
                        <a:buNone/>
                      </a:pPr>
                      <a:r>
                        <a:rPr lang="ko-KR" sz="1100" b="0" i="0" u="none" strike="noStrike" cap="none" dirty="0"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평가방법</a:t>
                      </a:r>
                      <a:endParaRPr sz="1100" b="0" i="0" u="none" strike="noStrike" cap="none" dirty="0"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Noto Sans Medium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물놀이 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사고를 예방하고 대처하는 방법을 생활 속에서 실천할 수 있는가?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잘함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Noto Sans Medium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tx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물놀이 안전 수칙을 이해하고 긴급 상황 발생 시 </a:t>
                      </a:r>
                      <a:r>
                        <a:rPr lang="ko-KR" sz="900" b="0" i="0" u="none" strike="noStrike" cap="none" dirty="0">
                          <a:solidFill>
                            <a:schemeClr val="tx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대처하는 방법을 이해하며</a:t>
                      </a:r>
                      <a:br>
                        <a:rPr lang="ko-KR" sz="900" b="0" i="0" u="none" strike="noStrike" cap="none" dirty="0">
                          <a:solidFill>
                            <a:schemeClr val="tx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</a:br>
                      <a:r>
                        <a:rPr lang="ko-KR" sz="900" b="0" i="0" u="none" strike="noStrike" cap="none" dirty="0">
                          <a:solidFill>
                            <a:schemeClr val="tx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실제 사용 상황에서 이를 실천할 수 있음.</a:t>
                      </a:r>
                      <a:endParaRPr sz="900" b="0" i="0" u="none" strike="noStrike" cap="none" dirty="0">
                        <a:solidFill>
                          <a:schemeClr val="tx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실기 평가,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 Medium"/>
                        <a:sym typeface="Noto Sans Medium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관찰 평가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 v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보통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Noto Sans Medium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tx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물놀이 안전 수칙을 이해하고 사고 대처</a:t>
                      </a:r>
                      <a:r>
                        <a:rPr lang="ko-KR" sz="900" b="0" i="0" u="none" strike="noStrike" cap="none" dirty="0">
                          <a:solidFill>
                            <a:schemeClr val="tx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 방법을 말할 수 있으며, 이를 실천함.</a:t>
                      </a:r>
                      <a:endParaRPr sz="900" b="0" i="0" u="none" strike="noStrike" cap="none" dirty="0">
                        <a:solidFill>
                          <a:schemeClr val="tx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 v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노력 요함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Noto Sans Medium"/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tx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물놀이 안전 수칙과 사고 대처 방법을 </a:t>
                      </a:r>
                      <a:r>
                        <a:rPr lang="ko-KR" sz="900" b="0" i="0" u="none" strike="noStrike" cap="none" dirty="0">
                          <a:solidFill>
                            <a:schemeClr val="tx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 Medium"/>
                          <a:sym typeface="Noto Sans Medium"/>
                        </a:rPr>
                        <a:t>이해함.</a:t>
                      </a:r>
                      <a:endParaRPr sz="900" b="0" i="0" u="none" strike="noStrike" cap="none" dirty="0">
                        <a:solidFill>
                          <a:schemeClr val="tx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9" name="Google Shape;149;p4"/>
          <p:cNvSpPr/>
          <p:nvPr/>
        </p:nvSpPr>
        <p:spPr>
          <a:xfrm>
            <a:off x="-1" y="0"/>
            <a:ext cx="7559675" cy="371959"/>
          </a:xfrm>
          <a:prstGeom prst="rect">
            <a:avLst/>
          </a:prstGeom>
          <a:solidFill>
            <a:srgbClr val="DF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sym typeface="Arial"/>
            </a:endParaRPr>
          </a:p>
        </p:txBody>
      </p:sp>
      <p:graphicFrame>
        <p:nvGraphicFramePr>
          <p:cNvPr id="152" name="Google Shape;152;p4"/>
          <p:cNvGraphicFramePr/>
          <p:nvPr>
            <p:extLst>
              <p:ext uri="{D42A27DB-BD31-4B8C-83A1-F6EECF244321}">
                <p14:modId xmlns:p14="http://schemas.microsoft.com/office/powerpoint/2010/main" val="4150083687"/>
              </p:ext>
            </p:extLst>
          </p:nvPr>
        </p:nvGraphicFramePr>
        <p:xfrm>
          <a:off x="394982" y="788102"/>
          <a:ext cx="6769725" cy="2626606"/>
        </p:xfrm>
        <a:graphic>
          <a:graphicData uri="http://schemas.openxmlformats.org/drawingml/2006/table">
            <a:tbl>
              <a:tblPr firstRow="1" bandRow="1">
                <a:noFill/>
                <a:tableStyleId>{AC113F66-6638-48AF-8485-4130ACBBAB99}</a:tableStyleId>
              </a:tblPr>
              <a:tblGrid>
                <a:gridCol w="52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0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1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550"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단계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(</a:t>
                      </a:r>
                      <a:r>
                        <a:rPr lang="ko-KR" sz="1100" b="0" i="0" u="none" strike="noStrike" cap="none" dirty="0" err="1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시량</a:t>
                      </a: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)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학습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요소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교수 - 학습 활동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Noto Sans"/>
                        <a:buNone/>
                      </a:pPr>
                      <a:r>
                        <a:rPr lang="ko-KR" sz="1100" b="0" i="0" u="none" strike="noStrike" cap="none" spc="-150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자료(▪) 및 유의점(*)</a:t>
                      </a:r>
                      <a:endParaRPr sz="1100" b="0" i="0" u="none" strike="noStrike" cap="none" spc="-150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4550">
                <a:tc v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교사활동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100" b="0" i="0" u="none" strike="noStrike" cap="none" dirty="0">
                          <a:solidFill>
                            <a:schemeClr val="bg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학생활동</a:t>
                      </a: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ko-Kore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67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활동 3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이야기 맺기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▷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물놀이 안전 팔찌 만들기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나만의 물놀이 안전 팔찌를 만들어봅시다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▶나만의 물놀이 안전 팔찌 만들기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171450" marR="0" lvl="0" indent="-2286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안전수칙과 관련된 그림을 하나 골라요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171450" marR="0" lvl="0" indent="-2286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예쁘게 색칠하고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오려요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171450" marR="0" lvl="0" indent="-2286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시계 위에 붙이고 안전 수칙을 써요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171450" marR="0" lvl="0" indent="-2286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시계 줄을 예쁘게 </a:t>
                      </a:r>
                      <a:r>
                        <a:rPr lang="ko-KR" altLang="en-US" sz="900" b="0" i="0" u="none" strike="noStrike" cap="none" dirty="0" err="1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꾸며요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171450" marR="0" lvl="0" indent="-2286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손목 시계로 완성해요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▪PPT, 학습지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, 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색칠도구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67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정리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(5분)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수업 내용 정리하기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▷ 오늘 공부한 내용 정리하기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오늘 공부한 내용을 이야기해 봅시다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en-US" altLang="ko-KR" sz="900" b="0" i="0" u="none" strike="noStrike" cap="none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endParaRPr lang="ko-KR" altLang="en-US"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▶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  <a:t>오늘 공부한 내용 떠올리기</a:t>
                      </a:r>
                      <a:endParaRPr lang="en-US" altLang="ko-KR" sz="900" b="0" i="0" u="none" strike="noStrike" cap="none" dirty="0">
                        <a:solidFill>
                          <a:schemeClr val="dk1"/>
                        </a:solidFill>
                        <a:latin typeface="Noto Sans KR"/>
                        <a:ea typeface="Noto Sans KR"/>
                        <a:cs typeface="Arial"/>
                        <a:sym typeface="Arial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물놀이 사고의 위험성을 알아보았습니다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안전하게 물놀이 하는 방법을 배웠습니다</a:t>
                      </a:r>
                      <a:r>
                        <a:rPr lang="en-US" alt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Noto Sans"/>
                          <a:sym typeface="Noto Sans"/>
                        </a:rPr>
                      </a:b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KR" panose="020B0200000000000000" pitchFamily="50" charset="-127"/>
                        <a:ea typeface="Noto Sans KR" panose="020B0200000000000000" pitchFamily="50" charset="-127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28666A9D-F61B-39B1-6443-6BD41ADA6840}"/>
              </a:ext>
            </a:extLst>
          </p:cNvPr>
          <p:cNvSpPr/>
          <p:nvPr/>
        </p:nvSpPr>
        <p:spPr>
          <a:xfrm>
            <a:off x="5235171" y="291313"/>
            <a:ext cx="1551511" cy="216638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202</a:t>
            </a:r>
            <a:r>
              <a:rPr lang="en-US" alt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5</a:t>
            </a:r>
            <a:r>
              <a:rPr 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 학교 안전 교육 콘텐츠</a:t>
            </a:r>
            <a:endParaRPr sz="700" dirty="0">
              <a:solidFill>
                <a:srgbClr val="262626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3" name="Google Shape;105;p2">
            <a:extLst>
              <a:ext uri="{FF2B5EF4-FFF2-40B4-BE49-F238E27FC236}">
                <a16:creationId xmlns:a16="http://schemas.microsoft.com/office/drawing/2014/main" id="{512EFAF0-F4B9-2936-71AF-934DA5915052}"/>
              </a:ext>
            </a:extLst>
          </p:cNvPr>
          <p:cNvSpPr/>
          <p:nvPr/>
        </p:nvSpPr>
        <p:spPr>
          <a:xfrm>
            <a:off x="6456749" y="291313"/>
            <a:ext cx="827704" cy="216638"/>
          </a:xfrm>
          <a:prstGeom prst="roundRect">
            <a:avLst>
              <a:gd name="adj" fmla="val 50000"/>
            </a:avLst>
          </a:prstGeom>
          <a:solidFill>
            <a:srgbClr val="96BD3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7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초등 저학년</a:t>
            </a:r>
            <a:endParaRPr sz="7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4" name="Google Shape;106;p2">
            <a:extLst>
              <a:ext uri="{FF2B5EF4-FFF2-40B4-BE49-F238E27FC236}">
                <a16:creationId xmlns:a16="http://schemas.microsoft.com/office/drawing/2014/main" id="{668BAC09-DBD9-8B57-6D43-851B95561991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413366" y="10198391"/>
            <a:ext cx="1398838" cy="39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1000" dirty="0">
                <a:cs typeface="Noto Sans"/>
                <a:sym typeface="Noto Sans"/>
              </a:rPr>
              <a:t>물놀이 안전</a:t>
            </a:r>
            <a:endParaRPr sz="1000" dirty="0">
              <a:cs typeface="Noto Sans"/>
              <a:sym typeface="Noto Sans"/>
            </a:endParaRPr>
          </a:p>
        </p:txBody>
      </p:sp>
      <p:sp>
        <p:nvSpPr>
          <p:cNvPr id="5" name="Google Shape;107;p2">
            <a:extLst>
              <a:ext uri="{FF2B5EF4-FFF2-40B4-BE49-F238E27FC236}">
                <a16:creationId xmlns:a16="http://schemas.microsoft.com/office/drawing/2014/main" id="{76712602-294E-2E32-14E3-506ED508CAB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613025" y="10113263"/>
            <a:ext cx="515153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000"/>
              <a:t>4</a:t>
            </a:fld>
            <a:endParaRPr sz="1000" dirty="0"/>
          </a:p>
        </p:txBody>
      </p:sp>
      <p:sp>
        <p:nvSpPr>
          <p:cNvPr id="9" name="Google Shape;145;p4">
            <a:extLst>
              <a:ext uri="{FF2B5EF4-FFF2-40B4-BE49-F238E27FC236}">
                <a16:creationId xmlns:a16="http://schemas.microsoft.com/office/drawing/2014/main" id="{46376744-4BBB-858F-98DF-289E6C316CAE}"/>
              </a:ext>
            </a:extLst>
          </p:cNvPr>
          <p:cNvSpPr/>
          <p:nvPr/>
        </p:nvSpPr>
        <p:spPr>
          <a:xfrm>
            <a:off x="370944" y="3830851"/>
            <a:ext cx="410728" cy="26161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ACD15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sym typeface="Arial"/>
            </a:endParaRPr>
          </a:p>
        </p:txBody>
      </p:sp>
      <p:sp>
        <p:nvSpPr>
          <p:cNvPr id="10" name="Google Shape;146;p4">
            <a:extLst>
              <a:ext uri="{FF2B5EF4-FFF2-40B4-BE49-F238E27FC236}">
                <a16:creationId xmlns:a16="http://schemas.microsoft.com/office/drawing/2014/main" id="{1909FF39-F79D-CE6D-8D13-A368F70B042B}"/>
              </a:ext>
            </a:extLst>
          </p:cNvPr>
          <p:cNvSpPr/>
          <p:nvPr/>
        </p:nvSpPr>
        <p:spPr>
          <a:xfrm>
            <a:off x="777148" y="3830851"/>
            <a:ext cx="468111" cy="26161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DF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100" dirty="0">
                <a:solidFill>
                  <a:srgbClr val="8AAA48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 Medium"/>
                <a:sym typeface="Noto Sans Medium"/>
              </a:rPr>
              <a:t>평가</a:t>
            </a:r>
            <a:endParaRPr sz="1100" dirty="0">
              <a:solidFill>
                <a:srgbClr val="8AAA48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 Medium"/>
              <a:sym typeface="Noto Sans Medium"/>
            </a:endParaRPr>
          </a:p>
        </p:txBody>
      </p:sp>
      <p:pic>
        <p:nvPicPr>
          <p:cNvPr id="11" name="Google Shape;147;p4" descr="삼각형, 디자인이(가) 표시된 사진  자동 생성된 설명">
            <a:extLst>
              <a:ext uri="{FF2B5EF4-FFF2-40B4-BE49-F238E27FC236}">
                <a16:creationId xmlns:a16="http://schemas.microsoft.com/office/drawing/2014/main" id="{2BF1D736-03DF-CACC-CB67-FCDE3948383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4634" y="3888544"/>
            <a:ext cx="283345" cy="146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"/>
          <p:cNvSpPr/>
          <p:nvPr/>
        </p:nvSpPr>
        <p:spPr>
          <a:xfrm>
            <a:off x="384134" y="1414048"/>
            <a:ext cx="6769701" cy="750368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ACD153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100" b="1" dirty="0">
                <a:solidFill>
                  <a:srgbClr val="595959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물놀이 안전 수칙</a:t>
            </a:r>
            <a:endParaRPr sz="3100" b="1" dirty="0">
              <a:solidFill>
                <a:srgbClr val="595959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162" name="Google Shape;162;p5"/>
          <p:cNvSpPr/>
          <p:nvPr/>
        </p:nvSpPr>
        <p:spPr>
          <a:xfrm>
            <a:off x="-1" y="0"/>
            <a:ext cx="7559675" cy="371959"/>
          </a:xfrm>
          <a:prstGeom prst="rect">
            <a:avLst/>
          </a:prstGeom>
          <a:solidFill>
            <a:srgbClr val="DE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sym typeface="Arial"/>
            </a:endParaRPr>
          </a:p>
        </p:txBody>
      </p:sp>
      <p:grpSp>
        <p:nvGrpSpPr>
          <p:cNvPr id="163" name="Google Shape;163;p5"/>
          <p:cNvGrpSpPr/>
          <p:nvPr/>
        </p:nvGrpSpPr>
        <p:grpSpPr>
          <a:xfrm>
            <a:off x="191474" y="1083005"/>
            <a:ext cx="1360775" cy="523703"/>
            <a:chOff x="331678" y="2687959"/>
            <a:chExt cx="2049829" cy="788890"/>
          </a:xfrm>
        </p:grpSpPr>
        <p:sp>
          <p:nvSpPr>
            <p:cNvPr id="164" name="Google Shape;164;p5"/>
            <p:cNvSpPr/>
            <p:nvPr/>
          </p:nvSpPr>
          <p:spPr>
            <a:xfrm rot="10800000">
              <a:off x="331678" y="3186632"/>
              <a:ext cx="290217" cy="290217"/>
            </a:xfrm>
            <a:prstGeom prst="rtTriangle">
              <a:avLst/>
            </a:prstGeom>
            <a:solidFill>
              <a:srgbClr val="8AAA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  <p:sp>
          <p:nvSpPr>
            <p:cNvPr id="165" name="Google Shape;165;p5"/>
            <p:cNvSpPr/>
            <p:nvPr/>
          </p:nvSpPr>
          <p:spPr>
            <a:xfrm>
              <a:off x="331678" y="2690744"/>
              <a:ext cx="1821434" cy="503148"/>
            </a:xfrm>
            <a:prstGeom prst="parallelogram">
              <a:avLst>
                <a:gd name="adj" fmla="val 48524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dirty="0">
                  <a:solidFill>
                    <a:schemeClr val="lt1"/>
                  </a:solidFill>
                  <a:latin typeface="Noto Sans KR" panose="020B0200000000000000" pitchFamily="50" charset="-127"/>
                  <a:ea typeface="Noto Sans KR" panose="020B0200000000000000" pitchFamily="50" charset="-127"/>
                  <a:sym typeface="Arial"/>
                </a:rPr>
                <a:t>활동지 1</a:t>
              </a:r>
              <a:endParaRPr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  <p:sp>
          <p:nvSpPr>
            <p:cNvPr id="166" name="Google Shape;166;p5"/>
            <p:cNvSpPr/>
            <p:nvPr/>
          </p:nvSpPr>
          <p:spPr>
            <a:xfrm>
              <a:off x="1979885" y="2690744"/>
              <a:ext cx="290217" cy="503148"/>
            </a:xfrm>
            <a:prstGeom prst="parallelogram">
              <a:avLst>
                <a:gd name="adj" fmla="val 81836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  <p:sp>
          <p:nvSpPr>
            <p:cNvPr id="167" name="Google Shape;167;p5"/>
            <p:cNvSpPr/>
            <p:nvPr/>
          </p:nvSpPr>
          <p:spPr>
            <a:xfrm>
              <a:off x="2091290" y="2687959"/>
              <a:ext cx="290217" cy="503148"/>
            </a:xfrm>
            <a:prstGeom prst="parallelogram">
              <a:avLst>
                <a:gd name="adj" fmla="val 81836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</p:grpSp>
      <p:sp>
        <p:nvSpPr>
          <p:cNvPr id="170" name="Google Shape;170;p5"/>
          <p:cNvSpPr txBox="1"/>
          <p:nvPr/>
        </p:nvSpPr>
        <p:spPr>
          <a:xfrm>
            <a:off x="1729525" y="2285544"/>
            <a:ext cx="542045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800" dirty="0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Helvetica Neue"/>
                <a:sym typeface="Helvetica Neue"/>
              </a:rPr>
              <a:t>(     )학년 (     )반 이름(      </a:t>
            </a:r>
            <a:r>
              <a:rPr lang="en-US" altLang="ko-KR" sz="1800" dirty="0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Helvetica Neue"/>
                <a:sym typeface="Helvetica Neue"/>
              </a:rPr>
              <a:t>     </a:t>
            </a:r>
            <a:r>
              <a:rPr lang="ko-KR" sz="1800" dirty="0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Helvetica Neue"/>
                <a:sym typeface="Helvetica Neue"/>
              </a:rPr>
              <a:t>     )</a:t>
            </a:r>
            <a:endParaRPr sz="1800" dirty="0">
              <a:solidFill>
                <a:schemeClr val="dk1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Helvetica Neue"/>
              <a:sym typeface="Helvetica Neue"/>
            </a:endParaRPr>
          </a:p>
        </p:txBody>
      </p:sp>
      <p:sp>
        <p:nvSpPr>
          <p:cNvPr id="171" name="Google Shape;171;p5"/>
          <p:cNvSpPr txBox="1"/>
          <p:nvPr/>
        </p:nvSpPr>
        <p:spPr>
          <a:xfrm>
            <a:off x="75014" y="38781"/>
            <a:ext cx="3138085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rPr>
              <a:t>교수학습</a:t>
            </a:r>
            <a:r>
              <a:rPr lang="en-US" altLang="ko-KR" sz="14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rPr>
              <a:t> </a:t>
            </a:r>
            <a:r>
              <a:rPr lang="ko-KR" sz="14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rPr>
              <a:t>흐름자료</a:t>
            </a:r>
            <a:endParaRPr sz="14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sym typeface="Arial"/>
            </a:endParaRPr>
          </a:p>
        </p:txBody>
      </p:sp>
      <p:grpSp>
        <p:nvGrpSpPr>
          <p:cNvPr id="174" name="Google Shape;174;p5"/>
          <p:cNvGrpSpPr/>
          <p:nvPr/>
        </p:nvGrpSpPr>
        <p:grpSpPr>
          <a:xfrm>
            <a:off x="384134" y="2703777"/>
            <a:ext cx="6765845" cy="261616"/>
            <a:chOff x="533208" y="2573735"/>
            <a:chExt cx="5240469" cy="202634"/>
          </a:xfrm>
        </p:grpSpPr>
        <p:sp>
          <p:nvSpPr>
            <p:cNvPr id="175" name="Google Shape;175;p5"/>
            <p:cNvSpPr/>
            <p:nvPr/>
          </p:nvSpPr>
          <p:spPr>
            <a:xfrm>
              <a:off x="533208" y="2573735"/>
              <a:ext cx="318128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endParaRPr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847832" y="2573740"/>
              <a:ext cx="4925845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8AAA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altLang="en-US" sz="1100" dirty="0">
                  <a:solidFill>
                    <a:srgbClr val="FFFFFF"/>
                  </a:solidFill>
                  <a:latin typeface="Noto Sans KR" panose="020B0200000000000000" pitchFamily="50" charset="-127"/>
                  <a:ea typeface="Noto Sans KR" panose="020B0200000000000000" pitchFamily="50" charset="-127"/>
                  <a:cs typeface="Noto Sans"/>
                  <a:sym typeface="Noto Sans"/>
                </a:rPr>
                <a:t>안전하게 물놀이하는 방법을 알아봅시다</a:t>
              </a:r>
              <a:r>
                <a:rPr lang="en-US" altLang="ko-KR" sz="1100" dirty="0">
                  <a:solidFill>
                    <a:srgbClr val="FFFFFF"/>
                  </a:solidFill>
                  <a:latin typeface="Noto Sans KR" panose="020B0200000000000000" pitchFamily="50" charset="-127"/>
                  <a:ea typeface="Noto Sans KR" panose="020B0200000000000000" pitchFamily="50" charset="-127"/>
                  <a:cs typeface="Noto Sans"/>
                  <a:sym typeface="Noto Sans"/>
                </a:rPr>
                <a:t>.</a:t>
              </a:r>
              <a:endParaRPr sz="1100" dirty="0">
                <a:solidFill>
                  <a:srgbClr val="FFFFFF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endParaRPr>
            </a:p>
          </p:txBody>
        </p:sp>
        <p:pic>
          <p:nvPicPr>
            <p:cNvPr id="177" name="Google Shape;177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82539" y="2618421"/>
              <a:ext cx="219464" cy="113257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178" name="Google Shape;178;p5"/>
          <p:cNvGraphicFramePr/>
          <p:nvPr>
            <p:extLst>
              <p:ext uri="{D42A27DB-BD31-4B8C-83A1-F6EECF244321}">
                <p14:modId xmlns:p14="http://schemas.microsoft.com/office/powerpoint/2010/main" val="3532147475"/>
              </p:ext>
            </p:extLst>
          </p:nvPr>
        </p:nvGraphicFramePr>
        <p:xfrm>
          <a:off x="464974" y="3121797"/>
          <a:ext cx="6633200" cy="6680949"/>
        </p:xfrm>
        <a:graphic>
          <a:graphicData uri="http://schemas.openxmlformats.org/drawingml/2006/table">
            <a:tbl>
              <a:tblPr>
                <a:noFill/>
                <a:tableStyleId>{B61626CF-9ABC-457B-8372-2BBF489269F7}</a:tableStyleId>
              </a:tblPr>
              <a:tblGrid>
                <a:gridCol w="10272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05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47187">
                <a:tc>
                  <a:txBody>
                    <a:bodyPr/>
                    <a:lstStyle/>
                    <a:p>
                      <a:pPr marL="0" marR="0" indent="0" algn="ctr" rtl="0" fontAlgn="ctr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 panose="020B0604020202020204" pitchFamily="34" charset="0"/>
                        </a:rPr>
                        <a:t>물놀이 전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indent="0" algn="ctr" rtl="0" fontAlgn="ctr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 panose="020B0604020202020204" pitchFamily="34" charset="0"/>
                        </a:rPr>
                        <a:t>안전 수칙 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347472" marR="0" indent="-347472" algn="just" rtl="0" fontAlgn="ctr">
                        <a:lnSpc>
                          <a:spcPct val="150000"/>
                        </a:lnSpc>
                        <a:buClr>
                          <a:srgbClr val="000000"/>
                        </a:buClr>
                        <a:buSzPts val="1500"/>
                        <a:buFont typeface="Arial" panose="020B0604020202020204" pitchFamily="34" charset="0"/>
                        <a:buAutoNum type="arabicPeriod"/>
                      </a:pP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            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을 해서 경련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쥐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이 나는 것을 예방해요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5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347472" marR="0" indent="-347472" algn="just" rtl="0" font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      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을 발라 피부를 보호해요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347472" marR="0" indent="-347472" algn="just" rtl="0" fontAlgn="ctr">
                        <a:lnSpc>
                          <a:spcPct val="150000"/>
                        </a:lnSpc>
                        <a:buNone/>
                      </a:pP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물이 깊은 곳은 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            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를 입어요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 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9592">
                <a:tc>
                  <a:txBody>
                    <a:bodyPr/>
                    <a:lstStyle/>
                    <a:p>
                      <a:pPr marL="0" marR="0" indent="0" algn="ctr" rtl="0" fontAlgn="ctr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 panose="020B0604020202020204" pitchFamily="34" charset="0"/>
                        </a:rPr>
                        <a:t>물놀이 중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indent="0" algn="ctr" rtl="0" fontAlgn="ctr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 panose="020B0604020202020204" pitchFamily="34" charset="0"/>
                        </a:rPr>
                        <a:t>안전 수칙 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347472" marR="0" indent="-347472" algn="just" rtl="0" fontAlgn="ctr">
                        <a:lnSpc>
                          <a:spcPct val="150000"/>
                        </a:lnSpc>
                        <a:buClr>
                          <a:srgbClr val="000000"/>
                        </a:buClr>
                        <a:buSzPts val="1500"/>
                        <a:buFont typeface="Arial" panose="020B0604020202020204" pitchFamily="34" charset="0"/>
                        <a:buAutoNum type="arabicPeriod"/>
                      </a:pP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입술이 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색이 되거나 춥다고 느끼면 물 밖으로 나와요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5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347472" marR="0" indent="-347472" algn="just" rtl="0" fontAlgn="ctr">
                        <a:lnSpc>
                          <a:spcPct val="150000"/>
                        </a:lnSpc>
                        <a:buNone/>
                      </a:pP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몸을 닦고 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하게 체온을 유지하고 </a:t>
                      </a:r>
                      <a:r>
                        <a:rPr lang="ko-KR" alt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쉬어요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347472" marR="0" indent="-347472" algn="just" rtl="0" fontAlgn="ctr">
                        <a:lnSpc>
                          <a:spcPct val="150000"/>
                        </a:lnSpc>
                        <a:buNone/>
                      </a:pP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음식을 먹은 후에는 충분히 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하고 다시 놀아요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347472" marR="0" indent="-347472" algn="just" rtl="0" fontAlgn="ctr">
                        <a:lnSpc>
                          <a:spcPct val="150000"/>
                        </a:lnSpc>
                        <a:buNone/>
                      </a:pP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경련이 나면 “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                  !)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”라고 크게 </a:t>
                      </a:r>
                      <a:r>
                        <a:rPr lang="ko-KR" alt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외쳐요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9770">
                <a:tc>
                  <a:txBody>
                    <a:bodyPr/>
                    <a:lstStyle/>
                    <a:p>
                      <a:pPr marL="0" marR="0" indent="0" algn="ctr" rtl="0" fontAlgn="ctr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 panose="020B0604020202020204" pitchFamily="34" charset="0"/>
                        </a:rPr>
                        <a:t>물놀이 후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indent="0" algn="ctr" rtl="0" fontAlgn="ctr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 panose="020B0604020202020204" pitchFamily="34" charset="0"/>
                        </a:rPr>
                        <a:t>안전 수칙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347472" marR="0" indent="-347472" algn="just" rtl="0" fontAlgn="ctr">
                        <a:lnSpc>
                          <a:spcPct val="150000"/>
                        </a:lnSpc>
                        <a:buClr>
                          <a:srgbClr val="000000"/>
                        </a:buClr>
                        <a:buSzPts val="1500"/>
                        <a:buFont typeface="Arial" panose="020B0604020202020204" pitchFamily="34" charset="0"/>
                        <a:buAutoNum type="arabicPeriod"/>
                      </a:pP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몸을 깨끗이 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 따뜻한 옷으로 갈아입어요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5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347472" marR="0" indent="-347472" algn="just" rtl="0" fontAlgn="ctr">
                        <a:lnSpc>
                          <a:spcPct val="150000"/>
                        </a:lnSpc>
                        <a:buNone/>
                      </a:pP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미끄러운 바닥에서 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</a:t>
                      </a:r>
                      <a:r>
                        <a:rPr lang="ko-KR" alt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뛰어요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 / 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뛰지 않아요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 )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84400">
                <a:tc>
                  <a:txBody>
                    <a:bodyPr/>
                    <a:lstStyle/>
                    <a:p>
                      <a:pPr marL="0" marR="0" indent="0" algn="ctr" rtl="0" fontAlgn="ctr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Arial" panose="020B0604020202020204" pitchFamily="34" charset="0"/>
                        </a:rPr>
                        <a:t>물놀이 안전 수칙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rtl="0" font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1. 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물에 들어가기 전에는 꼭 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            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을 해요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283464" marR="0" indent="-283464" algn="just" rtl="0" font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            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을 하지 않으면 근육이 놀라 경련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쥐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이 나요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indent="0" algn="just" rtl="0" font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2. 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입술이 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색이 되면 꼭 밖에 나와서 따뜻하게 </a:t>
                      </a:r>
                      <a:r>
                        <a:rPr lang="ko-KR" alt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쉬어요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283464" marR="0" indent="-283464" algn="just" rtl="0" font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)</a:t>
                      </a:r>
                      <a:r>
                        <a:rPr lang="ko-KR" altLang="en-US" sz="1500" b="0" i="0" u="none" strike="noStrike" spc="-150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에 걸리거나 </a:t>
                      </a:r>
                      <a:r>
                        <a:rPr lang="ko-KR" altLang="en-US" sz="1500" b="0" i="0" u="none" strike="noStrike" spc="-150" dirty="0" err="1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저체온증이</a:t>
                      </a:r>
                      <a:r>
                        <a:rPr lang="ko-KR" altLang="en-US" sz="1500" b="0" i="0" u="none" strike="noStrike" spc="-150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 오지 않도록 꼭 밖에 나와서 </a:t>
                      </a:r>
                      <a:r>
                        <a:rPr lang="ko-KR" altLang="en-US" sz="1500" b="0" i="0" u="none" strike="noStrike" spc="-150" dirty="0" err="1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쉬어요</a:t>
                      </a:r>
                      <a:r>
                        <a:rPr lang="en-US" altLang="ko-KR" sz="1500" b="0" i="0" u="none" strike="noStrike" spc="-150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indent="0" algn="just" rtl="0" font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3. 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음식을 먹은 후에는 충분히 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) 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된 후에 물놀이를 해요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283464" marR="0" indent="-283464" algn="just" rtl="0" fontAlgn="ctr">
                        <a:lnSpc>
                          <a:spcPct val="150000"/>
                        </a:lnSpc>
                        <a:buNone/>
                      </a:pP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음식이 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(            )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되지 않은 채 물놀이를 하면 배탈이 날 수 있어요</a:t>
                      </a:r>
                      <a:r>
                        <a:rPr lang="en-US" altLang="ko-K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Noto Sans KR" panose="020B0200000000000000" pitchFamily="50" charset="-127"/>
                          <a:ea typeface="Noto Sans KR" panose="020B0200000000000000" pitchFamily="50" charset="-127"/>
                          <a:cs typeface="Malgun Gothic" panose="020B0503020000020004" pitchFamily="50" charset="-127"/>
                        </a:rPr>
                        <a:t>.</a:t>
                      </a:r>
                      <a:endParaRPr lang="ko-KR" alt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6212909"/>
                  </a:ext>
                </a:extLst>
              </a:tr>
            </a:tbl>
          </a:graphicData>
        </a:graphic>
      </p:graphicFrame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766155FD-9DC8-7507-22D1-94566CABC185}"/>
              </a:ext>
            </a:extLst>
          </p:cNvPr>
          <p:cNvSpPr/>
          <p:nvPr/>
        </p:nvSpPr>
        <p:spPr>
          <a:xfrm>
            <a:off x="5235171" y="291313"/>
            <a:ext cx="1551511" cy="216638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202</a:t>
            </a:r>
            <a:r>
              <a:rPr lang="en-US" alt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5</a:t>
            </a:r>
            <a:r>
              <a:rPr 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 학교 안전 교육 콘텐츠</a:t>
            </a:r>
            <a:endParaRPr sz="700" dirty="0">
              <a:solidFill>
                <a:srgbClr val="262626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3" name="Google Shape;105;p2">
            <a:extLst>
              <a:ext uri="{FF2B5EF4-FFF2-40B4-BE49-F238E27FC236}">
                <a16:creationId xmlns:a16="http://schemas.microsoft.com/office/drawing/2014/main" id="{0402D484-B0BB-8F90-8F71-E3905B730D25}"/>
              </a:ext>
            </a:extLst>
          </p:cNvPr>
          <p:cNvSpPr/>
          <p:nvPr/>
        </p:nvSpPr>
        <p:spPr>
          <a:xfrm>
            <a:off x="6456749" y="291313"/>
            <a:ext cx="827704" cy="216638"/>
          </a:xfrm>
          <a:prstGeom prst="roundRect">
            <a:avLst>
              <a:gd name="adj" fmla="val 50000"/>
            </a:avLst>
          </a:prstGeom>
          <a:solidFill>
            <a:srgbClr val="96BD3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7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초등 저학년</a:t>
            </a:r>
            <a:endParaRPr sz="7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4" name="Google Shape;106;p2">
            <a:extLst>
              <a:ext uri="{FF2B5EF4-FFF2-40B4-BE49-F238E27FC236}">
                <a16:creationId xmlns:a16="http://schemas.microsoft.com/office/drawing/2014/main" id="{88C2AFB5-8A04-CF5D-24FC-E6F86E07763C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413366" y="10198391"/>
            <a:ext cx="1398838" cy="39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1000" dirty="0">
                <a:cs typeface="Noto Sans"/>
                <a:sym typeface="Noto Sans"/>
              </a:rPr>
              <a:t>물놀이 안전</a:t>
            </a:r>
            <a:endParaRPr sz="1000" dirty="0">
              <a:cs typeface="Noto Sans"/>
              <a:sym typeface="Noto Sans"/>
            </a:endParaRPr>
          </a:p>
        </p:txBody>
      </p:sp>
      <p:sp>
        <p:nvSpPr>
          <p:cNvPr id="5" name="Google Shape;107;p2">
            <a:extLst>
              <a:ext uri="{FF2B5EF4-FFF2-40B4-BE49-F238E27FC236}">
                <a16:creationId xmlns:a16="http://schemas.microsoft.com/office/drawing/2014/main" id="{D240BC7B-D1F3-3465-E2D5-F2C9F634A36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613025" y="10113263"/>
            <a:ext cx="515153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000"/>
              <a:t>5</a:t>
            </a:fld>
            <a:endParaRPr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E5BA88EC-9AF6-AF2E-8E63-705AD3C16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">
            <a:extLst>
              <a:ext uri="{FF2B5EF4-FFF2-40B4-BE49-F238E27FC236}">
                <a16:creationId xmlns:a16="http://schemas.microsoft.com/office/drawing/2014/main" id="{D7FA0B07-FFC6-A104-D4E7-F827DF7B038A}"/>
              </a:ext>
            </a:extLst>
          </p:cNvPr>
          <p:cNvSpPr/>
          <p:nvPr/>
        </p:nvSpPr>
        <p:spPr>
          <a:xfrm>
            <a:off x="384134" y="833476"/>
            <a:ext cx="6769701" cy="750368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ACD153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100" b="1" dirty="0">
                <a:solidFill>
                  <a:srgbClr val="595959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물놀이 안전 팔찌 만들기</a:t>
            </a:r>
            <a:endParaRPr sz="3100" b="1" dirty="0">
              <a:solidFill>
                <a:srgbClr val="595959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162" name="Google Shape;162;p5">
            <a:extLst>
              <a:ext uri="{FF2B5EF4-FFF2-40B4-BE49-F238E27FC236}">
                <a16:creationId xmlns:a16="http://schemas.microsoft.com/office/drawing/2014/main" id="{91D68E5E-AE67-1BBE-790D-981ACEACB26E}"/>
              </a:ext>
            </a:extLst>
          </p:cNvPr>
          <p:cNvSpPr/>
          <p:nvPr/>
        </p:nvSpPr>
        <p:spPr>
          <a:xfrm>
            <a:off x="-1" y="0"/>
            <a:ext cx="7559675" cy="371959"/>
          </a:xfrm>
          <a:prstGeom prst="rect">
            <a:avLst/>
          </a:prstGeom>
          <a:solidFill>
            <a:srgbClr val="DE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sym typeface="Arial"/>
            </a:endParaRPr>
          </a:p>
        </p:txBody>
      </p:sp>
      <p:grpSp>
        <p:nvGrpSpPr>
          <p:cNvPr id="163" name="Google Shape;163;p5">
            <a:extLst>
              <a:ext uri="{FF2B5EF4-FFF2-40B4-BE49-F238E27FC236}">
                <a16:creationId xmlns:a16="http://schemas.microsoft.com/office/drawing/2014/main" id="{E2318C3C-D086-2CFA-2F92-263162560D97}"/>
              </a:ext>
            </a:extLst>
          </p:cNvPr>
          <p:cNvGrpSpPr/>
          <p:nvPr/>
        </p:nvGrpSpPr>
        <p:grpSpPr>
          <a:xfrm>
            <a:off x="191474" y="502433"/>
            <a:ext cx="1360775" cy="523703"/>
            <a:chOff x="331678" y="2687959"/>
            <a:chExt cx="2049829" cy="788890"/>
          </a:xfrm>
        </p:grpSpPr>
        <p:sp>
          <p:nvSpPr>
            <p:cNvPr id="164" name="Google Shape;164;p5">
              <a:extLst>
                <a:ext uri="{FF2B5EF4-FFF2-40B4-BE49-F238E27FC236}">
                  <a16:creationId xmlns:a16="http://schemas.microsoft.com/office/drawing/2014/main" id="{A4F4E4ED-2E0C-CD08-3C78-EDCEBBA87D8D}"/>
                </a:ext>
              </a:extLst>
            </p:cNvPr>
            <p:cNvSpPr/>
            <p:nvPr/>
          </p:nvSpPr>
          <p:spPr>
            <a:xfrm rot="10800000">
              <a:off x="331678" y="3186632"/>
              <a:ext cx="290217" cy="290217"/>
            </a:xfrm>
            <a:prstGeom prst="rtTriangle">
              <a:avLst/>
            </a:prstGeom>
            <a:solidFill>
              <a:srgbClr val="8AAA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  <p:sp>
          <p:nvSpPr>
            <p:cNvPr id="165" name="Google Shape;165;p5">
              <a:extLst>
                <a:ext uri="{FF2B5EF4-FFF2-40B4-BE49-F238E27FC236}">
                  <a16:creationId xmlns:a16="http://schemas.microsoft.com/office/drawing/2014/main" id="{A5442256-DA89-8669-3605-126FD6DCC591}"/>
                </a:ext>
              </a:extLst>
            </p:cNvPr>
            <p:cNvSpPr/>
            <p:nvPr/>
          </p:nvSpPr>
          <p:spPr>
            <a:xfrm>
              <a:off x="331678" y="2690744"/>
              <a:ext cx="1821434" cy="503148"/>
            </a:xfrm>
            <a:prstGeom prst="parallelogram">
              <a:avLst>
                <a:gd name="adj" fmla="val 48524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dirty="0">
                  <a:solidFill>
                    <a:schemeClr val="lt1"/>
                  </a:solidFill>
                  <a:latin typeface="Noto Sans KR" panose="020B0200000000000000" pitchFamily="50" charset="-127"/>
                  <a:ea typeface="Noto Sans KR" panose="020B0200000000000000" pitchFamily="50" charset="-127"/>
                  <a:sym typeface="Arial"/>
                </a:rPr>
                <a:t>활동지 </a:t>
              </a:r>
              <a:r>
                <a:rPr lang="en-US" altLang="ko-KR" dirty="0">
                  <a:solidFill>
                    <a:schemeClr val="lt1"/>
                  </a:solidFill>
                  <a:latin typeface="Noto Sans KR" panose="020B0200000000000000" pitchFamily="50" charset="-127"/>
                  <a:ea typeface="Noto Sans KR" panose="020B0200000000000000" pitchFamily="50" charset="-127"/>
                  <a:sym typeface="Arial"/>
                </a:rPr>
                <a:t>2</a:t>
              </a:r>
              <a:endParaRPr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  <p:sp>
          <p:nvSpPr>
            <p:cNvPr id="166" name="Google Shape;166;p5">
              <a:extLst>
                <a:ext uri="{FF2B5EF4-FFF2-40B4-BE49-F238E27FC236}">
                  <a16:creationId xmlns:a16="http://schemas.microsoft.com/office/drawing/2014/main" id="{A4B5C520-D700-41CA-03C8-A9F9248986F8}"/>
                </a:ext>
              </a:extLst>
            </p:cNvPr>
            <p:cNvSpPr/>
            <p:nvPr/>
          </p:nvSpPr>
          <p:spPr>
            <a:xfrm>
              <a:off x="1979885" y="2690744"/>
              <a:ext cx="290217" cy="503148"/>
            </a:xfrm>
            <a:prstGeom prst="parallelogram">
              <a:avLst>
                <a:gd name="adj" fmla="val 81836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  <p:sp>
          <p:nvSpPr>
            <p:cNvPr id="167" name="Google Shape;167;p5">
              <a:extLst>
                <a:ext uri="{FF2B5EF4-FFF2-40B4-BE49-F238E27FC236}">
                  <a16:creationId xmlns:a16="http://schemas.microsoft.com/office/drawing/2014/main" id="{593BC92E-D89C-4236-9138-0DA392B17327}"/>
                </a:ext>
              </a:extLst>
            </p:cNvPr>
            <p:cNvSpPr/>
            <p:nvPr/>
          </p:nvSpPr>
          <p:spPr>
            <a:xfrm>
              <a:off x="2091290" y="2687959"/>
              <a:ext cx="290217" cy="503148"/>
            </a:xfrm>
            <a:prstGeom prst="parallelogram">
              <a:avLst>
                <a:gd name="adj" fmla="val 81836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endParaRPr>
            </a:p>
          </p:txBody>
        </p:sp>
      </p:grpSp>
      <p:sp>
        <p:nvSpPr>
          <p:cNvPr id="170" name="Google Shape;170;p5">
            <a:extLst>
              <a:ext uri="{FF2B5EF4-FFF2-40B4-BE49-F238E27FC236}">
                <a16:creationId xmlns:a16="http://schemas.microsoft.com/office/drawing/2014/main" id="{92E779AE-C36A-5153-AE2A-0C484CC6DF2E}"/>
              </a:ext>
            </a:extLst>
          </p:cNvPr>
          <p:cNvSpPr txBox="1"/>
          <p:nvPr/>
        </p:nvSpPr>
        <p:spPr>
          <a:xfrm>
            <a:off x="1729525" y="1704972"/>
            <a:ext cx="542045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r"/>
            <a:r>
              <a:rPr lang="en-US" altLang="ko-KR" sz="1800" dirty="0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Helvetica Neue"/>
                <a:sym typeface="Helvetica Neue"/>
              </a:rPr>
              <a:t>(     )</a:t>
            </a:r>
            <a:r>
              <a:rPr lang="ko-KR" altLang="en-US" sz="1800" dirty="0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Helvetica Neue"/>
                <a:sym typeface="Helvetica Neue"/>
              </a:rPr>
              <a:t>학년 </a:t>
            </a:r>
            <a:r>
              <a:rPr lang="en-US" altLang="ko-KR" sz="1800" dirty="0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Helvetica Neue"/>
                <a:sym typeface="Helvetica Neue"/>
              </a:rPr>
              <a:t>(     )</a:t>
            </a:r>
            <a:r>
              <a:rPr lang="ko-KR" altLang="en-US" sz="1800" dirty="0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Helvetica Neue"/>
                <a:sym typeface="Helvetica Neue"/>
              </a:rPr>
              <a:t>반 이름</a:t>
            </a:r>
            <a:r>
              <a:rPr lang="en-US" altLang="ko-KR" sz="1800" dirty="0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Helvetica Neue"/>
                <a:sym typeface="Helvetica Neue"/>
              </a:rPr>
              <a:t>(        </a:t>
            </a:r>
            <a:r>
              <a:rPr lang="ko-KR" altLang="en-US" sz="1800" dirty="0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Helvetica Neue"/>
                <a:sym typeface="Helvetica Neue"/>
              </a:rPr>
              <a:t>        </a:t>
            </a:r>
            <a:r>
              <a:rPr lang="en-US" altLang="ko-KR" sz="1800" dirty="0">
                <a:solidFill>
                  <a:schemeClr val="dk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Helvetica Neue"/>
                <a:sym typeface="Helvetica Neue"/>
              </a:rPr>
              <a:t>)</a:t>
            </a:r>
            <a:endParaRPr lang="ko-KR" altLang="en-US" sz="1800" dirty="0">
              <a:solidFill>
                <a:schemeClr val="dk1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Helvetica Neue"/>
              <a:sym typeface="Helvetica Neue"/>
            </a:endParaRPr>
          </a:p>
        </p:txBody>
      </p:sp>
      <p:sp>
        <p:nvSpPr>
          <p:cNvPr id="171" name="Google Shape;171;p5">
            <a:extLst>
              <a:ext uri="{FF2B5EF4-FFF2-40B4-BE49-F238E27FC236}">
                <a16:creationId xmlns:a16="http://schemas.microsoft.com/office/drawing/2014/main" id="{75760104-8FB3-1657-DD05-52D1E07A134F}"/>
              </a:ext>
            </a:extLst>
          </p:cNvPr>
          <p:cNvSpPr txBox="1"/>
          <p:nvPr/>
        </p:nvSpPr>
        <p:spPr>
          <a:xfrm>
            <a:off x="75014" y="38781"/>
            <a:ext cx="3138085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rPr>
              <a:t>교수학습</a:t>
            </a:r>
            <a:r>
              <a:rPr lang="en-US" altLang="ko-KR" sz="14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rPr>
              <a:t> </a:t>
            </a:r>
            <a:r>
              <a:rPr lang="ko-KR" sz="14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sym typeface="Arial"/>
              </a:rPr>
              <a:t>흐름자료</a:t>
            </a:r>
            <a:endParaRPr sz="14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sym typeface="Arial"/>
            </a:endParaRPr>
          </a:p>
        </p:txBody>
      </p:sp>
      <p:grpSp>
        <p:nvGrpSpPr>
          <p:cNvPr id="174" name="Google Shape;174;p5">
            <a:extLst>
              <a:ext uri="{FF2B5EF4-FFF2-40B4-BE49-F238E27FC236}">
                <a16:creationId xmlns:a16="http://schemas.microsoft.com/office/drawing/2014/main" id="{606D5E71-07BE-0FD9-07E8-94CD677D8D08}"/>
              </a:ext>
            </a:extLst>
          </p:cNvPr>
          <p:cNvGrpSpPr/>
          <p:nvPr/>
        </p:nvGrpSpPr>
        <p:grpSpPr>
          <a:xfrm>
            <a:off x="384134" y="2123205"/>
            <a:ext cx="6765845" cy="261616"/>
            <a:chOff x="533208" y="2573735"/>
            <a:chExt cx="5240469" cy="202634"/>
          </a:xfrm>
        </p:grpSpPr>
        <p:sp>
          <p:nvSpPr>
            <p:cNvPr id="175" name="Google Shape;175;p5">
              <a:extLst>
                <a:ext uri="{FF2B5EF4-FFF2-40B4-BE49-F238E27FC236}">
                  <a16:creationId xmlns:a16="http://schemas.microsoft.com/office/drawing/2014/main" id="{B23BE3D1-4F20-4915-B8C6-4A5F7CBFE7D8}"/>
                </a:ext>
              </a:extLst>
            </p:cNvPr>
            <p:cNvSpPr/>
            <p:nvPr/>
          </p:nvSpPr>
          <p:spPr>
            <a:xfrm>
              <a:off x="533208" y="2573735"/>
              <a:ext cx="318128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endParaRPr>
            </a:p>
          </p:txBody>
        </p:sp>
        <p:sp>
          <p:nvSpPr>
            <p:cNvPr id="176" name="Google Shape;176;p5">
              <a:extLst>
                <a:ext uri="{FF2B5EF4-FFF2-40B4-BE49-F238E27FC236}">
                  <a16:creationId xmlns:a16="http://schemas.microsoft.com/office/drawing/2014/main" id="{EFD4AE6D-F543-6FFC-45E1-854B545778BD}"/>
                </a:ext>
              </a:extLst>
            </p:cNvPr>
            <p:cNvSpPr/>
            <p:nvPr/>
          </p:nvSpPr>
          <p:spPr>
            <a:xfrm>
              <a:off x="847832" y="2573740"/>
              <a:ext cx="4925845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8AAA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altLang="en-US" sz="1100" dirty="0">
                  <a:solidFill>
                    <a:srgbClr val="FFFFFF"/>
                  </a:solidFill>
                  <a:latin typeface="Noto Sans KR" panose="020B0200000000000000" pitchFamily="50" charset="-127"/>
                  <a:ea typeface="Noto Sans KR" panose="020B0200000000000000" pitchFamily="50" charset="-127"/>
                  <a:cs typeface="Noto Sans"/>
                  <a:sym typeface="Noto Sans"/>
                </a:rPr>
                <a:t>나만의 물놀이 안전 팔찌를 만들어 봅시다</a:t>
              </a:r>
              <a:r>
                <a:rPr lang="en-US" altLang="ko-KR" sz="1100" dirty="0">
                  <a:solidFill>
                    <a:srgbClr val="FFFFFF"/>
                  </a:solidFill>
                  <a:latin typeface="Noto Sans KR" panose="020B0200000000000000" pitchFamily="50" charset="-127"/>
                  <a:ea typeface="Noto Sans KR" panose="020B0200000000000000" pitchFamily="50" charset="-127"/>
                  <a:cs typeface="Noto Sans"/>
                  <a:sym typeface="Noto Sans"/>
                </a:rPr>
                <a:t>.</a:t>
              </a:r>
              <a:endParaRPr sz="1100" dirty="0">
                <a:solidFill>
                  <a:srgbClr val="FFFFFF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endParaRPr>
            </a:p>
          </p:txBody>
        </p:sp>
        <p:pic>
          <p:nvPicPr>
            <p:cNvPr id="177" name="Google Shape;177;p5">
              <a:extLst>
                <a:ext uri="{FF2B5EF4-FFF2-40B4-BE49-F238E27FC236}">
                  <a16:creationId xmlns:a16="http://schemas.microsoft.com/office/drawing/2014/main" id="{907A7CDA-B025-E362-835B-CE3F874540F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82539" y="2618421"/>
              <a:ext cx="219464" cy="11325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48D97319-DDB9-8E87-9FB6-F06DD3C806D3}"/>
              </a:ext>
            </a:extLst>
          </p:cNvPr>
          <p:cNvSpPr/>
          <p:nvPr/>
        </p:nvSpPr>
        <p:spPr>
          <a:xfrm>
            <a:off x="5235171" y="291313"/>
            <a:ext cx="1551511" cy="216638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202</a:t>
            </a:r>
            <a:r>
              <a:rPr lang="en-US" alt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5</a:t>
            </a:r>
            <a:r>
              <a:rPr lang="ko-KR" sz="700" u="none" strike="noStrike" cap="none" dirty="0">
                <a:solidFill>
                  <a:srgbClr val="262626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 학교 안전 교육 콘텐츠</a:t>
            </a:r>
            <a:endParaRPr sz="700" dirty="0">
              <a:solidFill>
                <a:srgbClr val="262626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3" name="Google Shape;105;p2">
            <a:extLst>
              <a:ext uri="{FF2B5EF4-FFF2-40B4-BE49-F238E27FC236}">
                <a16:creationId xmlns:a16="http://schemas.microsoft.com/office/drawing/2014/main" id="{BC211CF4-85B7-6FC2-89DD-A3D5713CAB87}"/>
              </a:ext>
            </a:extLst>
          </p:cNvPr>
          <p:cNvSpPr/>
          <p:nvPr/>
        </p:nvSpPr>
        <p:spPr>
          <a:xfrm>
            <a:off x="6456749" y="291313"/>
            <a:ext cx="827704" cy="216638"/>
          </a:xfrm>
          <a:prstGeom prst="roundRect">
            <a:avLst>
              <a:gd name="adj" fmla="val 50000"/>
            </a:avLst>
          </a:prstGeom>
          <a:solidFill>
            <a:srgbClr val="96BD3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700" dirty="0">
                <a:solidFill>
                  <a:schemeClr val="lt1"/>
                </a:solidFill>
                <a:latin typeface="Noto Sans KR" panose="020B0200000000000000" pitchFamily="50" charset="-127"/>
                <a:ea typeface="Noto Sans KR" panose="020B0200000000000000" pitchFamily="50" charset="-127"/>
                <a:cs typeface="Noto Sans"/>
                <a:sym typeface="Noto Sans"/>
              </a:rPr>
              <a:t>초등 저학년</a:t>
            </a:r>
            <a:endParaRPr sz="700" dirty="0">
              <a:solidFill>
                <a:schemeClr val="lt1"/>
              </a:solidFill>
              <a:latin typeface="Noto Sans KR" panose="020B0200000000000000" pitchFamily="50" charset="-127"/>
              <a:ea typeface="Noto Sans KR" panose="020B0200000000000000" pitchFamily="50" charset="-127"/>
              <a:cs typeface="Noto Sans"/>
              <a:sym typeface="Noto Sans"/>
            </a:endParaRPr>
          </a:p>
        </p:txBody>
      </p:sp>
      <p:sp>
        <p:nvSpPr>
          <p:cNvPr id="4" name="Google Shape;106;p2">
            <a:extLst>
              <a:ext uri="{FF2B5EF4-FFF2-40B4-BE49-F238E27FC236}">
                <a16:creationId xmlns:a16="http://schemas.microsoft.com/office/drawing/2014/main" id="{6067E63C-3FE6-6B96-A91D-F46B3184CE7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413366" y="10198391"/>
            <a:ext cx="1398838" cy="39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r"/>
            <a:r>
              <a:rPr lang="ko-KR" altLang="en-US" sz="1000" dirty="0">
                <a:cs typeface="Noto Sans"/>
                <a:sym typeface="Noto Sans"/>
              </a:rPr>
              <a:t>물놀이 </a:t>
            </a:r>
            <a:r>
              <a:rPr lang="ko-KR" altLang="en-US" sz="1000" dirty="0" err="1">
                <a:cs typeface="Noto Sans"/>
                <a:sym typeface="Noto Sans"/>
              </a:rPr>
              <a:t>안전ㅣ</a:t>
            </a:r>
            <a:endParaRPr lang="ko-KR" altLang="en-US" sz="1000" dirty="0">
              <a:cs typeface="Noto Sans"/>
              <a:sym typeface="Noto Sans"/>
            </a:endParaRPr>
          </a:p>
        </p:txBody>
      </p:sp>
      <p:sp>
        <p:nvSpPr>
          <p:cNvPr id="5" name="Google Shape;107;p2">
            <a:extLst>
              <a:ext uri="{FF2B5EF4-FFF2-40B4-BE49-F238E27FC236}">
                <a16:creationId xmlns:a16="http://schemas.microsoft.com/office/drawing/2014/main" id="{49C5FA3E-C65A-235D-CFBC-FFC7B405F90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613025" y="10113263"/>
            <a:ext cx="515153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000"/>
              <a:t>6</a:t>
            </a:fld>
            <a:endParaRPr sz="1000" dirty="0"/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D70199B0-7F37-7146-6AD7-8B22D0257A36}"/>
              </a:ext>
            </a:extLst>
          </p:cNvPr>
          <p:cNvGrpSpPr/>
          <p:nvPr/>
        </p:nvGrpSpPr>
        <p:grpSpPr>
          <a:xfrm rot="16200000">
            <a:off x="1809229" y="5677189"/>
            <a:ext cx="7170674" cy="1461474"/>
            <a:chOff x="7559674" y="3339988"/>
            <a:chExt cx="9850108" cy="2007577"/>
          </a:xfrm>
        </p:grpSpPr>
        <p:sp>
          <p:nvSpPr>
            <p:cNvPr id="9" name="Freeform 2">
              <a:extLst>
                <a:ext uri="{FF2B5EF4-FFF2-40B4-BE49-F238E27FC236}">
                  <a16:creationId xmlns:a16="http://schemas.microsoft.com/office/drawing/2014/main" id="{4DC43FB2-1359-893C-B608-BC62132DD075}"/>
                </a:ext>
              </a:extLst>
            </p:cNvPr>
            <p:cNvSpPr/>
            <p:nvPr/>
          </p:nvSpPr>
          <p:spPr>
            <a:xfrm>
              <a:off x="7559674" y="3662139"/>
              <a:ext cx="1785903" cy="1633290"/>
            </a:xfrm>
            <a:custGeom>
              <a:avLst/>
              <a:gdLst/>
              <a:ahLst/>
              <a:cxnLst/>
              <a:rect l="l" t="t" r="r" b="b"/>
              <a:pathLst>
                <a:path w="1785903" h="1633290">
                  <a:moveTo>
                    <a:pt x="0" y="0"/>
                  </a:moveTo>
                  <a:lnTo>
                    <a:pt x="1785904" y="0"/>
                  </a:lnTo>
                  <a:lnTo>
                    <a:pt x="1785904" y="1633290"/>
                  </a:lnTo>
                  <a:lnTo>
                    <a:pt x="0" y="16332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ABAE46BB-8575-AD72-6A77-9FB92B5EE01F}"/>
                </a:ext>
              </a:extLst>
            </p:cNvPr>
            <p:cNvSpPr/>
            <p:nvPr/>
          </p:nvSpPr>
          <p:spPr>
            <a:xfrm>
              <a:off x="9688478" y="3662139"/>
              <a:ext cx="1440219" cy="1562367"/>
            </a:xfrm>
            <a:custGeom>
              <a:avLst/>
              <a:gdLst/>
              <a:ahLst/>
              <a:cxnLst/>
              <a:rect l="l" t="t" r="r" b="b"/>
              <a:pathLst>
                <a:path w="1440219" h="1562367">
                  <a:moveTo>
                    <a:pt x="0" y="0"/>
                  </a:moveTo>
                  <a:lnTo>
                    <a:pt x="1440218" y="0"/>
                  </a:lnTo>
                  <a:lnTo>
                    <a:pt x="1440218" y="1562368"/>
                  </a:lnTo>
                  <a:lnTo>
                    <a:pt x="0" y="15623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id="{6AFB9666-B4C6-AE1D-BC79-0B2289B0602A}"/>
                </a:ext>
              </a:extLst>
            </p:cNvPr>
            <p:cNvSpPr/>
            <p:nvPr/>
          </p:nvSpPr>
          <p:spPr>
            <a:xfrm>
              <a:off x="11471596" y="3339988"/>
              <a:ext cx="1236639" cy="2007577"/>
            </a:xfrm>
            <a:custGeom>
              <a:avLst/>
              <a:gdLst/>
              <a:ahLst/>
              <a:cxnLst/>
              <a:rect l="l" t="t" r="r" b="b"/>
              <a:pathLst>
                <a:path w="1236639" h="2007577">
                  <a:moveTo>
                    <a:pt x="0" y="0"/>
                  </a:moveTo>
                  <a:lnTo>
                    <a:pt x="1236639" y="0"/>
                  </a:lnTo>
                  <a:lnTo>
                    <a:pt x="1236639" y="2007577"/>
                  </a:lnTo>
                  <a:lnTo>
                    <a:pt x="0" y="20075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b="-39420"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0A30923D-91E3-4987-7F27-5C22AFBF6A36}"/>
                </a:ext>
              </a:extLst>
            </p:cNvPr>
            <p:cNvSpPr/>
            <p:nvPr/>
          </p:nvSpPr>
          <p:spPr>
            <a:xfrm>
              <a:off x="13145220" y="3608361"/>
              <a:ext cx="1946721" cy="1599850"/>
            </a:xfrm>
            <a:custGeom>
              <a:avLst/>
              <a:gdLst/>
              <a:ahLst/>
              <a:cxnLst/>
              <a:rect l="l" t="t" r="r" b="b"/>
              <a:pathLst>
                <a:path w="1946721" h="1599850">
                  <a:moveTo>
                    <a:pt x="0" y="0"/>
                  </a:moveTo>
                  <a:lnTo>
                    <a:pt x="1946721" y="0"/>
                  </a:lnTo>
                  <a:lnTo>
                    <a:pt x="1946721" y="1599851"/>
                  </a:lnTo>
                  <a:lnTo>
                    <a:pt x="0" y="1599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7A4C1647-DD04-2078-533A-55E5DBA3D5A5}"/>
                </a:ext>
              </a:extLst>
            </p:cNvPr>
            <p:cNvSpPr/>
            <p:nvPr/>
          </p:nvSpPr>
          <p:spPr>
            <a:xfrm>
              <a:off x="15434841" y="3859818"/>
              <a:ext cx="1974941" cy="1167011"/>
            </a:xfrm>
            <a:custGeom>
              <a:avLst/>
              <a:gdLst/>
              <a:ahLst/>
              <a:cxnLst/>
              <a:rect l="l" t="t" r="r" b="b"/>
              <a:pathLst>
                <a:path w="1974941" h="1167011">
                  <a:moveTo>
                    <a:pt x="0" y="0"/>
                  </a:moveTo>
                  <a:lnTo>
                    <a:pt x="1974941" y="0"/>
                  </a:lnTo>
                  <a:lnTo>
                    <a:pt x="1974941" y="1167010"/>
                  </a:lnTo>
                  <a:lnTo>
                    <a:pt x="0" y="116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0DA61950-12C5-AFFD-2A8C-1803897C61BE}"/>
              </a:ext>
            </a:extLst>
          </p:cNvPr>
          <p:cNvGrpSpPr/>
          <p:nvPr/>
        </p:nvGrpSpPr>
        <p:grpSpPr>
          <a:xfrm rot="16200000">
            <a:off x="-1637070" y="5114338"/>
            <a:ext cx="7987138" cy="2846674"/>
            <a:chOff x="163840" y="3355840"/>
            <a:chExt cx="10364321" cy="3693920"/>
          </a:xfrm>
        </p:grpSpPr>
        <p:grpSp>
          <p:nvGrpSpPr>
            <p:cNvPr id="46" name="Group 7">
              <a:extLst>
                <a:ext uri="{FF2B5EF4-FFF2-40B4-BE49-F238E27FC236}">
                  <a16:creationId xmlns:a16="http://schemas.microsoft.com/office/drawing/2014/main" id="{42459182-8483-C380-F5EE-3A1DB9814CE6}"/>
                </a:ext>
              </a:extLst>
            </p:cNvPr>
            <p:cNvGrpSpPr/>
            <p:nvPr/>
          </p:nvGrpSpPr>
          <p:grpSpPr>
            <a:xfrm>
              <a:off x="163840" y="4562659"/>
              <a:ext cx="10364321" cy="1280280"/>
              <a:chOff x="0" y="0"/>
              <a:chExt cx="3736900" cy="461611"/>
            </a:xfrm>
          </p:grpSpPr>
          <p:sp>
            <p:nvSpPr>
              <p:cNvPr id="47" name="Freeform 8">
                <a:extLst>
                  <a:ext uri="{FF2B5EF4-FFF2-40B4-BE49-F238E27FC236}">
                    <a16:creationId xmlns:a16="http://schemas.microsoft.com/office/drawing/2014/main" id="{3E20C368-74EB-FE54-1A9E-B2C300523E3B}"/>
                  </a:ext>
                </a:extLst>
              </p:cNvPr>
              <p:cNvSpPr/>
              <p:nvPr/>
            </p:nvSpPr>
            <p:spPr>
              <a:xfrm>
                <a:off x="0" y="0"/>
                <a:ext cx="3736901" cy="461610"/>
              </a:xfrm>
              <a:custGeom>
                <a:avLst/>
                <a:gdLst/>
                <a:ahLst/>
                <a:cxnLst/>
                <a:rect l="l" t="t" r="r" b="b"/>
                <a:pathLst>
                  <a:path w="3736901" h="461610">
                    <a:moveTo>
                      <a:pt x="23156" y="0"/>
                    </a:moveTo>
                    <a:lnTo>
                      <a:pt x="3713744" y="0"/>
                    </a:lnTo>
                    <a:cubicBezTo>
                      <a:pt x="3719886" y="0"/>
                      <a:pt x="3725776" y="2440"/>
                      <a:pt x="3730118" y="6782"/>
                    </a:cubicBezTo>
                    <a:cubicBezTo>
                      <a:pt x="3734461" y="11125"/>
                      <a:pt x="3736901" y="17015"/>
                      <a:pt x="3736901" y="23156"/>
                    </a:cubicBezTo>
                    <a:lnTo>
                      <a:pt x="3736901" y="438454"/>
                    </a:lnTo>
                    <a:cubicBezTo>
                      <a:pt x="3736901" y="444596"/>
                      <a:pt x="3734461" y="450485"/>
                      <a:pt x="3730118" y="454828"/>
                    </a:cubicBezTo>
                    <a:cubicBezTo>
                      <a:pt x="3725776" y="459171"/>
                      <a:pt x="3719886" y="461610"/>
                      <a:pt x="3713744" y="461610"/>
                    </a:cubicBezTo>
                    <a:lnTo>
                      <a:pt x="23156" y="461610"/>
                    </a:lnTo>
                    <a:cubicBezTo>
                      <a:pt x="17015" y="461610"/>
                      <a:pt x="11125" y="459171"/>
                      <a:pt x="6782" y="454828"/>
                    </a:cubicBezTo>
                    <a:cubicBezTo>
                      <a:pt x="2440" y="450485"/>
                      <a:pt x="0" y="444596"/>
                      <a:pt x="0" y="438454"/>
                    </a:cubicBezTo>
                    <a:lnTo>
                      <a:pt x="0" y="23156"/>
                    </a:lnTo>
                    <a:cubicBezTo>
                      <a:pt x="0" y="17015"/>
                      <a:pt x="2440" y="11125"/>
                      <a:pt x="6782" y="6782"/>
                    </a:cubicBezTo>
                    <a:cubicBezTo>
                      <a:pt x="11125" y="2440"/>
                      <a:pt x="17015" y="0"/>
                      <a:pt x="2315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TextBox 9">
                <a:extLst>
                  <a:ext uri="{FF2B5EF4-FFF2-40B4-BE49-F238E27FC236}">
                    <a16:creationId xmlns:a16="http://schemas.microsoft.com/office/drawing/2014/main" id="{44699E9A-D18B-D907-873B-F1277BDDA280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3736900" cy="509236"/>
              </a:xfrm>
              <a:prstGeom prst="rect">
                <a:avLst/>
              </a:prstGeom>
            </p:spPr>
            <p:txBody>
              <a:bodyPr lIns="30560" tIns="30560" rIns="30560" bIns="30560" rtlCol="0" anchor="ctr"/>
              <a:lstStyle/>
              <a:p>
                <a:pPr algn="ctr">
                  <a:lnSpc>
                    <a:spcPts val="1600"/>
                  </a:lnSpc>
                </a:pPr>
                <a:endParaRPr/>
              </a:p>
            </p:txBody>
          </p:sp>
        </p:grpSp>
        <p:grpSp>
          <p:nvGrpSpPr>
            <p:cNvPr id="49" name="Group 10">
              <a:extLst>
                <a:ext uri="{FF2B5EF4-FFF2-40B4-BE49-F238E27FC236}">
                  <a16:creationId xmlns:a16="http://schemas.microsoft.com/office/drawing/2014/main" id="{4CA2EE45-E46B-02E4-E3DD-EF21BB7D84EB}"/>
                </a:ext>
              </a:extLst>
            </p:cNvPr>
            <p:cNvGrpSpPr/>
            <p:nvPr/>
          </p:nvGrpSpPr>
          <p:grpSpPr>
            <a:xfrm>
              <a:off x="3499040" y="3355840"/>
              <a:ext cx="3693920" cy="3693920"/>
              <a:chOff x="0" y="0"/>
              <a:chExt cx="812800" cy="812800"/>
            </a:xfrm>
          </p:grpSpPr>
          <p:sp>
            <p:nvSpPr>
              <p:cNvPr id="50" name="Freeform 11">
                <a:extLst>
                  <a:ext uri="{FF2B5EF4-FFF2-40B4-BE49-F238E27FC236}">
                    <a16:creationId xmlns:a16="http://schemas.microsoft.com/office/drawing/2014/main" id="{B992A9FE-2B1F-ACD6-87D5-FFB9B61CA396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000000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TextBox 12">
                <a:extLst>
                  <a:ext uri="{FF2B5EF4-FFF2-40B4-BE49-F238E27FC236}">
                    <a16:creationId xmlns:a16="http://schemas.microsoft.com/office/drawing/2014/main" id="{B9E1C4B9-66AD-7981-916C-17EE4DE040EC}"/>
                  </a:ext>
                </a:extLst>
              </p:cNvPr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86"/>
                  </a:lnSpc>
                </a:pPr>
                <a:endParaRPr/>
              </a:p>
            </p:txBody>
          </p:sp>
        </p:grpSp>
        <p:sp>
          <p:nvSpPr>
            <p:cNvPr id="52" name="Freeform 13">
              <a:extLst>
                <a:ext uri="{FF2B5EF4-FFF2-40B4-BE49-F238E27FC236}">
                  <a16:creationId xmlns:a16="http://schemas.microsoft.com/office/drawing/2014/main" id="{782D0C32-F878-298B-604E-1302662467D4}"/>
                </a:ext>
              </a:extLst>
            </p:cNvPr>
            <p:cNvSpPr/>
            <p:nvPr/>
          </p:nvSpPr>
          <p:spPr>
            <a:xfrm>
              <a:off x="3505756" y="3355840"/>
              <a:ext cx="3687204" cy="3693920"/>
            </a:xfrm>
            <a:custGeom>
              <a:avLst/>
              <a:gdLst/>
              <a:ahLst/>
              <a:cxnLst/>
              <a:rect l="l" t="t" r="r" b="b"/>
              <a:pathLst>
                <a:path w="3687204" h="3693920">
                  <a:moveTo>
                    <a:pt x="0" y="0"/>
                  </a:moveTo>
                  <a:lnTo>
                    <a:pt x="3687204" y="0"/>
                  </a:lnTo>
                  <a:lnTo>
                    <a:pt x="3687204" y="3693919"/>
                  </a:lnTo>
                  <a:lnTo>
                    <a:pt x="0" y="36939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alphaModFix amt="42000"/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3" name="AutoShape 14">
              <a:extLst>
                <a:ext uri="{FF2B5EF4-FFF2-40B4-BE49-F238E27FC236}">
                  <a16:creationId xmlns:a16="http://schemas.microsoft.com/office/drawing/2014/main" id="{A8C9DBFE-8AB3-C74F-CF6B-2148799364A7}"/>
                </a:ext>
              </a:extLst>
            </p:cNvPr>
            <p:cNvSpPr/>
            <p:nvPr/>
          </p:nvSpPr>
          <p:spPr>
            <a:xfrm>
              <a:off x="3958973" y="6000888"/>
              <a:ext cx="2832198" cy="0"/>
            </a:xfrm>
            <a:prstGeom prst="line">
              <a:avLst/>
            </a:prstGeom>
            <a:ln w="9525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4" name="AutoShape 15">
              <a:extLst>
                <a:ext uri="{FF2B5EF4-FFF2-40B4-BE49-F238E27FC236}">
                  <a16:creationId xmlns:a16="http://schemas.microsoft.com/office/drawing/2014/main" id="{CA025C17-E69F-5500-BC75-FA29E15BBC02}"/>
                </a:ext>
              </a:extLst>
            </p:cNvPr>
            <p:cNvSpPr/>
            <p:nvPr/>
          </p:nvSpPr>
          <p:spPr>
            <a:xfrm>
              <a:off x="4203000" y="6467881"/>
              <a:ext cx="2280036" cy="0"/>
            </a:xfrm>
            <a:prstGeom prst="line">
              <a:avLst/>
            </a:prstGeom>
            <a:ln w="9525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5" name="Freeform 16">
              <a:extLst>
                <a:ext uri="{FF2B5EF4-FFF2-40B4-BE49-F238E27FC236}">
                  <a16:creationId xmlns:a16="http://schemas.microsoft.com/office/drawing/2014/main" id="{35184246-5AAE-D73E-9046-A768800485DE}"/>
                </a:ext>
              </a:extLst>
            </p:cNvPr>
            <p:cNvSpPr/>
            <p:nvPr/>
          </p:nvSpPr>
          <p:spPr>
            <a:xfrm>
              <a:off x="3825608" y="5521259"/>
              <a:ext cx="499006" cy="441847"/>
            </a:xfrm>
            <a:custGeom>
              <a:avLst/>
              <a:gdLst/>
              <a:ahLst/>
              <a:cxnLst/>
              <a:rect l="l" t="t" r="r" b="b"/>
              <a:pathLst>
                <a:path w="499006" h="441847">
                  <a:moveTo>
                    <a:pt x="0" y="0"/>
                  </a:moveTo>
                  <a:lnTo>
                    <a:pt x="499006" y="0"/>
                  </a:lnTo>
                  <a:lnTo>
                    <a:pt x="499006" y="441847"/>
                  </a:lnTo>
                  <a:lnTo>
                    <a:pt x="0" y="4418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6" name="Freeform 17">
              <a:extLst>
                <a:ext uri="{FF2B5EF4-FFF2-40B4-BE49-F238E27FC236}">
                  <a16:creationId xmlns:a16="http://schemas.microsoft.com/office/drawing/2014/main" id="{08620983-7BF4-D637-5B05-F5C277BBC2E7}"/>
                </a:ext>
              </a:extLst>
            </p:cNvPr>
            <p:cNvSpPr/>
            <p:nvPr/>
          </p:nvSpPr>
          <p:spPr>
            <a:xfrm rot="20554686">
              <a:off x="2175781" y="4819271"/>
              <a:ext cx="1222845" cy="767057"/>
            </a:xfrm>
            <a:custGeom>
              <a:avLst/>
              <a:gdLst/>
              <a:ahLst/>
              <a:cxnLst/>
              <a:rect l="l" t="t" r="r" b="b"/>
              <a:pathLst>
                <a:path w="1222845" h="767057">
                  <a:moveTo>
                    <a:pt x="0" y="0"/>
                  </a:moveTo>
                  <a:lnTo>
                    <a:pt x="1222845" y="0"/>
                  </a:lnTo>
                  <a:lnTo>
                    <a:pt x="1222845" y="767057"/>
                  </a:lnTo>
                  <a:lnTo>
                    <a:pt x="0" y="7670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7" name="Freeform 18">
              <a:extLst>
                <a:ext uri="{FF2B5EF4-FFF2-40B4-BE49-F238E27FC236}">
                  <a16:creationId xmlns:a16="http://schemas.microsoft.com/office/drawing/2014/main" id="{22304896-4E2A-9FD9-7AFC-C05CA5058A17}"/>
                </a:ext>
              </a:extLst>
            </p:cNvPr>
            <p:cNvSpPr/>
            <p:nvPr/>
          </p:nvSpPr>
          <p:spPr>
            <a:xfrm>
              <a:off x="7341967" y="4752665"/>
              <a:ext cx="1062550" cy="900270"/>
            </a:xfrm>
            <a:custGeom>
              <a:avLst/>
              <a:gdLst/>
              <a:ahLst/>
              <a:cxnLst/>
              <a:rect l="l" t="t" r="r" b="b"/>
              <a:pathLst>
                <a:path w="1062550" h="900270">
                  <a:moveTo>
                    <a:pt x="0" y="0"/>
                  </a:moveTo>
                  <a:lnTo>
                    <a:pt x="1062550" y="0"/>
                  </a:lnTo>
                  <a:lnTo>
                    <a:pt x="1062550" y="900269"/>
                  </a:lnTo>
                  <a:lnTo>
                    <a:pt x="0" y="9002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8" name="Freeform 19">
              <a:extLst>
                <a:ext uri="{FF2B5EF4-FFF2-40B4-BE49-F238E27FC236}">
                  <a16:creationId xmlns:a16="http://schemas.microsoft.com/office/drawing/2014/main" id="{2098D8BF-E369-E210-F448-B90C9388982E}"/>
                </a:ext>
              </a:extLst>
            </p:cNvPr>
            <p:cNvSpPr/>
            <p:nvPr/>
          </p:nvSpPr>
          <p:spPr>
            <a:xfrm>
              <a:off x="8744394" y="4687575"/>
              <a:ext cx="1030449" cy="1030449"/>
            </a:xfrm>
            <a:custGeom>
              <a:avLst/>
              <a:gdLst/>
              <a:ahLst/>
              <a:cxnLst/>
              <a:rect l="l" t="t" r="r" b="b"/>
              <a:pathLst>
                <a:path w="1030449" h="1030449">
                  <a:moveTo>
                    <a:pt x="0" y="0"/>
                  </a:moveTo>
                  <a:lnTo>
                    <a:pt x="1030449" y="0"/>
                  </a:lnTo>
                  <a:lnTo>
                    <a:pt x="1030449" y="1030449"/>
                  </a:lnTo>
                  <a:lnTo>
                    <a:pt x="0" y="10304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9" name="Freeform 20">
              <a:extLst>
                <a:ext uri="{FF2B5EF4-FFF2-40B4-BE49-F238E27FC236}">
                  <a16:creationId xmlns:a16="http://schemas.microsoft.com/office/drawing/2014/main" id="{68F55D82-F828-CBEF-894E-FA4719043C55}"/>
                </a:ext>
              </a:extLst>
            </p:cNvPr>
            <p:cNvSpPr/>
            <p:nvPr/>
          </p:nvSpPr>
          <p:spPr>
            <a:xfrm>
              <a:off x="908452" y="4890946"/>
              <a:ext cx="1180546" cy="761989"/>
            </a:xfrm>
            <a:custGeom>
              <a:avLst/>
              <a:gdLst/>
              <a:ahLst/>
              <a:cxnLst/>
              <a:rect l="l" t="t" r="r" b="b"/>
              <a:pathLst>
                <a:path w="1180546" h="761989">
                  <a:moveTo>
                    <a:pt x="0" y="0"/>
                  </a:moveTo>
                  <a:lnTo>
                    <a:pt x="1180547" y="0"/>
                  </a:lnTo>
                  <a:lnTo>
                    <a:pt x="1180547" y="761988"/>
                  </a:lnTo>
                  <a:lnTo>
                    <a:pt x="0" y="7619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1259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3142</TotalTime>
  <Words>1001</Words>
  <Application>Microsoft Office PowerPoint</Application>
  <PresentationFormat>사용자 지정</PresentationFormat>
  <Paragraphs>212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Arial</vt:lpstr>
      <vt:lpstr>Noto Sans KR Light</vt:lpstr>
      <vt:lpstr>Play</vt:lpstr>
      <vt:lpstr>Noto Sans Medium</vt:lpstr>
      <vt:lpstr>Noto Sans KR</vt:lpstr>
      <vt:lpstr>Noto Sans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jihyun choi</dc:creator>
  <cp:lastModifiedBy>Yunsu Kim</cp:lastModifiedBy>
  <cp:revision>28</cp:revision>
  <dcterms:created xsi:type="dcterms:W3CDTF">2024-10-31T06:12:59Z</dcterms:created>
  <dcterms:modified xsi:type="dcterms:W3CDTF">2025-08-31T13:08:35Z</dcterms:modified>
</cp:coreProperties>
</file>